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1F14423-D886-4073-88BF-9BC898091B78}">
  <a:tblStyle styleId="{61F14423-D886-4073-88BF-9BC898091B7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6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6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6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6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6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6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6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6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530223" y="341207"/>
            <a:ext cx="2552700" cy="391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2383293" y="1604365"/>
            <a:ext cx="4190365" cy="1122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00">
                <a:solidFill>
                  <a:srgbClr val="E41A2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8381619" y="4712376"/>
            <a:ext cx="292872" cy="29287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0" y="830273"/>
            <a:ext cx="9143981" cy="43132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8234608" y="4565365"/>
            <a:ext cx="588298" cy="5781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 txBox="1"/>
          <p:nvPr>
            <p:ph type="ctrTitle"/>
          </p:nvPr>
        </p:nvSpPr>
        <p:spPr>
          <a:xfrm>
            <a:off x="414449" y="499339"/>
            <a:ext cx="8315101" cy="731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8469233" y="4793515"/>
            <a:ext cx="210374" cy="21037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D839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5"/>
          <p:cNvSpPr/>
          <p:nvPr/>
        </p:nvSpPr>
        <p:spPr>
          <a:xfrm>
            <a:off x="776548" y="1694541"/>
            <a:ext cx="440690" cy="82550"/>
          </a:xfrm>
          <a:custGeom>
            <a:rect b="b" l="l" r="r" t="t"/>
            <a:pathLst>
              <a:path extrusionOk="0" h="82550" w="440690">
                <a:moveTo>
                  <a:pt x="440099" y="82499"/>
                </a:moveTo>
                <a:lnTo>
                  <a:pt x="0" y="82499"/>
                </a:lnTo>
                <a:lnTo>
                  <a:pt x="0" y="0"/>
                </a:lnTo>
                <a:lnTo>
                  <a:pt x="440099" y="0"/>
                </a:lnTo>
                <a:lnTo>
                  <a:pt x="440099" y="824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8699582" y="4701490"/>
            <a:ext cx="315499" cy="3154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530223" y="341207"/>
            <a:ext cx="2552700" cy="391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530223" y="341207"/>
            <a:ext cx="2552700" cy="391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8381619" y="4712376"/>
            <a:ext cx="292872" cy="292872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530223" y="341207"/>
            <a:ext cx="2552700" cy="391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2383293" y="1604365"/>
            <a:ext cx="4190365" cy="1122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00" u="none" cap="none" strike="noStrike">
                <a:solidFill>
                  <a:srgbClr val="E41A2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9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9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9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9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9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9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9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9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9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11" Type="http://schemas.openxmlformats.org/officeDocument/2006/relationships/image" Target="../media/image30.jpg"/><Relationship Id="rId10" Type="http://schemas.openxmlformats.org/officeDocument/2006/relationships/image" Target="../media/image29.png"/><Relationship Id="rId12" Type="http://schemas.openxmlformats.org/officeDocument/2006/relationships/image" Target="../media/image36.png"/><Relationship Id="rId9" Type="http://schemas.openxmlformats.org/officeDocument/2006/relationships/image" Target="../media/image26.jpg"/><Relationship Id="rId5" Type="http://schemas.openxmlformats.org/officeDocument/2006/relationships/image" Target="../media/image23.png"/><Relationship Id="rId6" Type="http://schemas.openxmlformats.org/officeDocument/2006/relationships/image" Target="../media/image25.jpg"/><Relationship Id="rId7" Type="http://schemas.openxmlformats.org/officeDocument/2006/relationships/image" Target="../media/image31.png"/><Relationship Id="rId8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11" Type="http://schemas.openxmlformats.org/officeDocument/2006/relationships/hyperlink" Target="https://www.python.org/about/success/mmtk/" TargetMode="External"/><Relationship Id="rId10" Type="http://schemas.openxmlformats.org/officeDocument/2006/relationships/hyperlink" Target="https://www.python.org/about/success/mayavi/" TargetMode="External"/><Relationship Id="rId12" Type="http://schemas.openxmlformats.org/officeDocument/2006/relationships/hyperlink" Target="https://www.python.org/about/success/" TargetMode="External"/><Relationship Id="rId9" Type="http://schemas.openxmlformats.org/officeDocument/2006/relationships/hyperlink" Target="https://software.intel.com/en-us/blogs/2016/02/14/python-brings-us-the-ligo-gravity-wave-sound" TargetMode="External"/><Relationship Id="rId5" Type="http://schemas.openxmlformats.org/officeDocument/2006/relationships/image" Target="../media/image43.png"/><Relationship Id="rId6" Type="http://schemas.openxmlformats.org/officeDocument/2006/relationships/hyperlink" Target="https://www.python.org/about/success/astra/" TargetMode="External"/><Relationship Id="rId7" Type="http://schemas.openxmlformats.org/officeDocument/2006/relationships/hyperlink" Target="https://www.python.org/about/success/resolver/" TargetMode="External"/><Relationship Id="rId8" Type="http://schemas.openxmlformats.org/officeDocument/2006/relationships/hyperlink" Target="https://www.python.org/about/success/ilm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44.jpg"/><Relationship Id="rId5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47.png"/><Relationship Id="rId5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Relationship Id="rId4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en.wikipedia.org/wiki/Boolean_algebra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Relationship Id="rId4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Relationship Id="rId4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Relationship Id="rId4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Relationship Id="rId4" Type="http://schemas.openxmlformats.org/officeDocument/2006/relationships/image" Target="../media/image2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png"/><Relationship Id="rId4" Type="http://schemas.openxmlformats.org/officeDocument/2006/relationships/image" Target="../media/image56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hyperlink" Target="https://wiki.python.org/moin/UsefulModules" TargetMode="External"/><Relationship Id="rId6" Type="http://schemas.openxmlformats.org/officeDocument/2006/relationships/image" Target="../media/image6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github.com/kasun-maldeni/intro-to-python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.png"/><Relationship Id="rId4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urldefense.proofpoint.com/v2/url?u=https-3A__docs.google.com_forms_d_e_1FAIpQLSeH5qTLOYDHOh7lGuNBMRWOm8I11AO3V-5FDXcK3bRlqzMaggiA_viewform&amp;d=DwMFaQ&amp;c=ywIG7AaR1bl3EEyoRkxdZ39Vsym_4xjiNvikS1qPyDI&amp;r=zmMTwZZoQ1TQWsNUf9qnH4hESiEpRQhNdIrnoG3Syco&amp;m=v2-FPZlgmfY7KtDZmXovKUCOva67JvMsPh2lShj8R_w&amp;s=r8Fk30w1PTxPveOX4WhaAXnHyKBFyse4Cj_4O6Ljb-E&amp;e" TargetMode="External"/><Relationship Id="rId4" Type="http://schemas.openxmlformats.org/officeDocument/2006/relationships/image" Target="../media/image1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s3.amazonaws.com/python-ga/v1.4.1/content/unit-1-variables/instructor-resources/03-unit-lab-1/unit-lab-1-directions.pdf" TargetMode="External"/><Relationship Id="rId4" Type="http://schemas.openxmlformats.org/officeDocument/2006/relationships/hyperlink" Target="https://s3.amazonaws.com/python-ga/v1.4.1/content/unit-2-control-flow/instructor-resources/09-unit-lab-2/unit-lab-2-directions.pdf" TargetMode="External"/><Relationship Id="rId5" Type="http://schemas.openxmlformats.org/officeDocument/2006/relationships/hyperlink" Target="https://s3.amazonaws.com/python-ga/v1.4.1/content/unit-3-oop/instructor-resources/14-unit-lab-3/unit-lab-3-directions.pdf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interactivepython.org/runestone/static/thinkcspy/index.html" TargetMode="External"/><Relationship Id="rId4" Type="http://schemas.openxmlformats.org/officeDocument/2006/relationships/hyperlink" Target="https://en.wikibooks.org/wiki/A_Beginner%27s_Python_Tutorial" TargetMode="External"/><Relationship Id="rId5" Type="http://schemas.openxmlformats.org/officeDocument/2006/relationships/hyperlink" Target="https://www.hackerrank.com/" TargetMode="External"/><Relationship Id="rId6" Type="http://schemas.openxmlformats.org/officeDocument/2006/relationships/hyperlink" Target="https://www.codewars.com/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generalassemb.ly/education/data-science" TargetMode="External"/><Relationship Id="rId4" Type="http://schemas.openxmlformats.org/officeDocument/2006/relationships/hyperlink" Target="https://generalassemb.ly/education/data-science-immersive" TargetMode="External"/><Relationship Id="rId5" Type="http://schemas.openxmlformats.org/officeDocument/2006/relationships/hyperlink" Target="https://generalassemb.ly/education/data-science?where=online" TargetMode="External"/><Relationship Id="rId6" Type="http://schemas.openxmlformats.org/officeDocument/2006/relationships/hyperlink" Target="https://generalassemb.ly/education/python-programming" TargetMode="External"/><Relationship Id="rId7" Type="http://schemas.openxmlformats.org/officeDocument/2006/relationships/hyperlink" Target="https://generalassemb.ly/education/python-programming?where=online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10" Type="http://schemas.openxmlformats.org/officeDocument/2006/relationships/hyperlink" Target="https://nbviewer.jupyter.org/" TargetMode="External"/><Relationship Id="rId9" Type="http://schemas.openxmlformats.org/officeDocument/2006/relationships/hyperlink" Target="http://jupyter.org/documentation" TargetMode="External"/><Relationship Id="rId5" Type="http://schemas.openxmlformats.org/officeDocument/2006/relationships/image" Target="../media/image61.jpg"/><Relationship Id="rId6" Type="http://schemas.openxmlformats.org/officeDocument/2006/relationships/hyperlink" Target="https://docs.python.org/3/" TargetMode="External"/><Relationship Id="rId7" Type="http://schemas.openxmlformats.org/officeDocument/2006/relationships/hyperlink" Target="https://www.python.org/dev/peps/pep-0008/" TargetMode="External"/><Relationship Id="rId8" Type="http://schemas.openxmlformats.org/officeDocument/2006/relationships/hyperlink" Target="https://docs.anaconda.com/anaconda/navigator/tutorials/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8469233" y="4793515"/>
            <a:ext cx="210749" cy="2107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E41A2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7"/>
          <p:cNvSpPr/>
          <p:nvPr/>
        </p:nvSpPr>
        <p:spPr>
          <a:xfrm>
            <a:off x="597148" y="1694541"/>
            <a:ext cx="440690" cy="82550"/>
          </a:xfrm>
          <a:custGeom>
            <a:rect b="b" l="l" r="r" t="t"/>
            <a:pathLst>
              <a:path extrusionOk="0" h="82550" w="440690">
                <a:moveTo>
                  <a:pt x="440099" y="82499"/>
                </a:moveTo>
                <a:lnTo>
                  <a:pt x="0" y="82499"/>
                </a:lnTo>
                <a:lnTo>
                  <a:pt x="0" y="0"/>
                </a:lnTo>
                <a:lnTo>
                  <a:pt x="440099" y="0"/>
                </a:lnTo>
                <a:lnTo>
                  <a:pt x="440099" y="824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7"/>
          <p:cNvSpPr/>
          <p:nvPr/>
        </p:nvSpPr>
        <p:spPr>
          <a:xfrm>
            <a:off x="6210387" y="4392368"/>
            <a:ext cx="2469577" cy="46584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7"/>
          <p:cNvSpPr txBox="1"/>
          <p:nvPr>
            <p:ph type="title"/>
          </p:nvPr>
        </p:nvSpPr>
        <p:spPr>
          <a:xfrm>
            <a:off x="530223" y="1825687"/>
            <a:ext cx="587629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Python Crash Course</a:t>
            </a:r>
            <a:endParaRPr sz="4800"/>
          </a:p>
        </p:txBody>
      </p:sp>
      <p:sp>
        <p:nvSpPr>
          <p:cNvPr id="56" name="Google Shape;56;p7"/>
          <p:cNvSpPr txBox="1"/>
          <p:nvPr/>
        </p:nvSpPr>
        <p:spPr>
          <a:xfrm>
            <a:off x="347949" y="4066697"/>
            <a:ext cx="3237230" cy="65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Please install Python from  https://anaconda.com/download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7"/>
          <p:cNvSpPr txBox="1"/>
          <p:nvPr/>
        </p:nvSpPr>
        <p:spPr>
          <a:xfrm>
            <a:off x="594024" y="2784932"/>
            <a:ext cx="1768176" cy="274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Anshu Bantra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/>
        </p:nvSpPr>
        <p:spPr>
          <a:xfrm>
            <a:off x="692518" y="1421016"/>
            <a:ext cx="149225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 to Python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6"/>
          <p:cNvSpPr txBox="1"/>
          <p:nvPr>
            <p:ph type="title"/>
          </p:nvPr>
        </p:nvSpPr>
        <p:spPr>
          <a:xfrm>
            <a:off x="692526" y="1768537"/>
            <a:ext cx="4453255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What Is Python?</a:t>
            </a:r>
            <a:endParaRPr sz="4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494149" y="1313729"/>
            <a:ext cx="6277610" cy="2776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is a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programming language.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a Programming Language?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1790" lvl="1" marL="83629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way to communicate with computers.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Python?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pick up and learn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Emphasizes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productivity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code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readability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Easier for many to contribute to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production level code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7"/>
          <p:cNvSpPr txBox="1"/>
          <p:nvPr>
            <p:ph type="title"/>
          </p:nvPr>
        </p:nvSpPr>
        <p:spPr>
          <a:xfrm>
            <a:off x="530223" y="341207"/>
            <a:ext cx="223329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Python?</a:t>
            </a: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7142085" y="256349"/>
            <a:ext cx="1544696" cy="15446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504823" y="4782807"/>
            <a:ext cx="1542415" cy="167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494149" y="1273725"/>
            <a:ext cx="7631430" cy="28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Interpreted language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by step execution for easier programming ideation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 once, run anywhere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Performance tradeoﬀ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Object-oriented (OO)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836294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with objects that contain data and functions to manipulate it in  predeﬁned ways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High-level programming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natural language syntax where possible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 txBox="1"/>
          <p:nvPr>
            <p:ph type="title"/>
          </p:nvPr>
        </p:nvSpPr>
        <p:spPr>
          <a:xfrm>
            <a:off x="530223" y="341207"/>
            <a:ext cx="328549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is Python readable</a:t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7142085" y="256349"/>
            <a:ext cx="1544696" cy="15446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504823" y="4782807"/>
            <a:ext cx="1542415" cy="167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9"/>
          <p:cNvSpPr txBox="1"/>
          <p:nvPr>
            <p:ph type="title"/>
          </p:nvPr>
        </p:nvSpPr>
        <p:spPr>
          <a:xfrm>
            <a:off x="530223" y="341207"/>
            <a:ext cx="182054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Python?</a:t>
            </a: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494149" y="1273725"/>
            <a:ext cx="6132830" cy="28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Free, Flexible,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Source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Rapid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prototyping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full-stack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commercial applications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Extensible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easy to install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libraries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Great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Established and growing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community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Scripts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run many times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data changes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diﬀerent machines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diﬀerent times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9"/>
          <p:cNvSpPr/>
          <p:nvPr/>
        </p:nvSpPr>
        <p:spPr>
          <a:xfrm>
            <a:off x="7142085" y="256349"/>
            <a:ext cx="1544696" cy="15446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504823" y="4782807"/>
            <a:ext cx="1542415" cy="167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/>
          <p:nvPr/>
        </p:nvSpPr>
        <p:spPr>
          <a:xfrm>
            <a:off x="8381619" y="4712376"/>
            <a:ext cx="292872" cy="2928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20"/>
          <p:cNvGrpSpPr/>
          <p:nvPr/>
        </p:nvGrpSpPr>
        <p:grpSpPr>
          <a:xfrm>
            <a:off x="124" y="0"/>
            <a:ext cx="9144000" cy="796925"/>
            <a:chOff x="124" y="0"/>
            <a:chExt cx="9144000" cy="796925"/>
          </a:xfrm>
        </p:grpSpPr>
        <p:sp>
          <p:nvSpPr>
            <p:cNvPr id="186" name="Google Shape;186;p20"/>
            <p:cNvSpPr/>
            <p:nvPr/>
          </p:nvSpPr>
          <p:spPr>
            <a:xfrm>
              <a:off x="124" y="0"/>
              <a:ext cx="9144000" cy="796925"/>
            </a:xfrm>
            <a:custGeom>
              <a:rect b="b" l="l" r="r" t="t"/>
              <a:pathLst>
                <a:path extrusionOk="0" h="796925" w="9144000">
                  <a:moveTo>
                    <a:pt x="9143856" y="796548"/>
                  </a:moveTo>
                  <a:lnTo>
                    <a:pt x="0" y="796548"/>
                  </a:lnTo>
                  <a:lnTo>
                    <a:pt x="0" y="0"/>
                  </a:lnTo>
                  <a:lnTo>
                    <a:pt x="9143856" y="0"/>
                  </a:lnTo>
                  <a:lnTo>
                    <a:pt x="9143856" y="796548"/>
                  </a:lnTo>
                  <a:close/>
                </a:path>
              </a:pathLst>
            </a:custGeom>
            <a:solidFill>
              <a:srgbClr val="0075A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82624" y="136849"/>
              <a:ext cx="640383" cy="65969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0"/>
          <p:cNvSpPr txBox="1"/>
          <p:nvPr/>
        </p:nvSpPr>
        <p:spPr>
          <a:xfrm>
            <a:off x="1022972" y="105106"/>
            <a:ext cx="951230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Real Cases: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8496558" y="179337"/>
            <a:ext cx="393599" cy="3935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5945561" y="1938770"/>
            <a:ext cx="2016120" cy="48790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0"/>
          <p:cNvSpPr txBox="1"/>
          <p:nvPr>
            <p:ph type="title"/>
          </p:nvPr>
        </p:nvSpPr>
        <p:spPr>
          <a:xfrm>
            <a:off x="981872" y="297870"/>
            <a:ext cx="247650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Who uses Python?</a:t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3008368" y="1138122"/>
            <a:ext cx="2327137" cy="8144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5525839" y="3025073"/>
            <a:ext cx="2512169" cy="122664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851873" y="1324747"/>
            <a:ext cx="1582746" cy="159554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628648" y="3241843"/>
            <a:ext cx="2419345" cy="100987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3197207" y="2281622"/>
            <a:ext cx="1969541" cy="64067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3567967" y="3326518"/>
            <a:ext cx="1336197" cy="133619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504823" y="4782807"/>
            <a:ext cx="1542415" cy="167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1"/>
          <p:cNvGrpSpPr/>
          <p:nvPr/>
        </p:nvGrpSpPr>
        <p:grpSpPr>
          <a:xfrm>
            <a:off x="124" y="0"/>
            <a:ext cx="9144000" cy="796925"/>
            <a:chOff x="124" y="0"/>
            <a:chExt cx="9144000" cy="796925"/>
          </a:xfrm>
        </p:grpSpPr>
        <p:sp>
          <p:nvSpPr>
            <p:cNvPr id="204" name="Google Shape;204;p21"/>
            <p:cNvSpPr/>
            <p:nvPr/>
          </p:nvSpPr>
          <p:spPr>
            <a:xfrm>
              <a:off x="124" y="0"/>
              <a:ext cx="9144000" cy="796925"/>
            </a:xfrm>
            <a:custGeom>
              <a:rect b="b" l="l" r="r" t="t"/>
              <a:pathLst>
                <a:path extrusionOk="0" h="796925" w="9144000">
                  <a:moveTo>
                    <a:pt x="9143856" y="796548"/>
                  </a:moveTo>
                  <a:lnTo>
                    <a:pt x="0" y="796548"/>
                  </a:lnTo>
                  <a:lnTo>
                    <a:pt x="0" y="0"/>
                  </a:lnTo>
                  <a:lnTo>
                    <a:pt x="9143856" y="0"/>
                  </a:lnTo>
                  <a:lnTo>
                    <a:pt x="9143856" y="796548"/>
                  </a:lnTo>
                  <a:close/>
                </a:path>
              </a:pathLst>
            </a:custGeom>
            <a:solidFill>
              <a:srgbClr val="0075A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82624" y="136849"/>
              <a:ext cx="640383" cy="65969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21"/>
          <p:cNvSpPr txBox="1"/>
          <p:nvPr/>
        </p:nvSpPr>
        <p:spPr>
          <a:xfrm>
            <a:off x="1022972" y="105106"/>
            <a:ext cx="951230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Real Cases: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" name="Google Shape;207;p21"/>
          <p:cNvGrpSpPr/>
          <p:nvPr/>
        </p:nvGrpSpPr>
        <p:grpSpPr>
          <a:xfrm>
            <a:off x="4457241" y="179337"/>
            <a:ext cx="4432916" cy="4431553"/>
            <a:chOff x="4457241" y="179337"/>
            <a:chExt cx="4432916" cy="4431553"/>
          </a:xfrm>
        </p:grpSpPr>
        <p:sp>
          <p:nvSpPr>
            <p:cNvPr id="208" name="Google Shape;208;p21"/>
            <p:cNvSpPr/>
            <p:nvPr/>
          </p:nvSpPr>
          <p:spPr>
            <a:xfrm>
              <a:off x="8496558" y="179337"/>
              <a:ext cx="393599" cy="39359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4457241" y="696223"/>
              <a:ext cx="4233716" cy="391466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21"/>
          <p:cNvSpPr txBox="1"/>
          <p:nvPr/>
        </p:nvSpPr>
        <p:spPr>
          <a:xfrm>
            <a:off x="658973" y="1148080"/>
            <a:ext cx="3300095" cy="2785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Industry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Drug discovery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Financial services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Films and special eﬀects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Academia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Gravitational waves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Scientiﬁc visualisation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Biomolecule simulation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Success Stories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504823" y="4782807"/>
            <a:ext cx="1542415" cy="167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1"/>
          <p:cNvSpPr txBox="1"/>
          <p:nvPr>
            <p:ph type="title"/>
          </p:nvPr>
        </p:nvSpPr>
        <p:spPr>
          <a:xfrm>
            <a:off x="981872" y="297870"/>
            <a:ext cx="131064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2"/>
          <p:cNvGrpSpPr/>
          <p:nvPr/>
        </p:nvGrpSpPr>
        <p:grpSpPr>
          <a:xfrm>
            <a:off x="124" y="0"/>
            <a:ext cx="9144000" cy="796925"/>
            <a:chOff x="124" y="0"/>
            <a:chExt cx="9144000" cy="796925"/>
          </a:xfrm>
        </p:grpSpPr>
        <p:sp>
          <p:nvSpPr>
            <p:cNvPr id="218" name="Google Shape;218;p22"/>
            <p:cNvSpPr/>
            <p:nvPr/>
          </p:nvSpPr>
          <p:spPr>
            <a:xfrm>
              <a:off x="124" y="0"/>
              <a:ext cx="9144000" cy="796925"/>
            </a:xfrm>
            <a:custGeom>
              <a:rect b="b" l="l" r="r" t="t"/>
              <a:pathLst>
                <a:path extrusionOk="0" h="796925" w="9144000">
                  <a:moveTo>
                    <a:pt x="9143856" y="796548"/>
                  </a:moveTo>
                  <a:lnTo>
                    <a:pt x="0" y="796548"/>
                  </a:lnTo>
                  <a:lnTo>
                    <a:pt x="0" y="0"/>
                  </a:lnTo>
                  <a:lnTo>
                    <a:pt x="9143856" y="0"/>
                  </a:lnTo>
                  <a:lnTo>
                    <a:pt x="9143856" y="796548"/>
                  </a:lnTo>
                  <a:close/>
                </a:path>
              </a:pathLst>
            </a:custGeom>
            <a:solidFill>
              <a:srgbClr val="700A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124" y="137399"/>
              <a:ext cx="963023" cy="65914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22"/>
          <p:cNvSpPr txBox="1"/>
          <p:nvPr/>
        </p:nvSpPr>
        <p:spPr>
          <a:xfrm>
            <a:off x="1022972" y="105106"/>
            <a:ext cx="939165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Discussion: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2"/>
          <p:cNvSpPr/>
          <p:nvPr/>
        </p:nvSpPr>
        <p:spPr>
          <a:xfrm>
            <a:off x="8496558" y="179337"/>
            <a:ext cx="393599" cy="3935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2"/>
          <p:cNvSpPr txBox="1"/>
          <p:nvPr>
            <p:ph type="title"/>
          </p:nvPr>
        </p:nvSpPr>
        <p:spPr>
          <a:xfrm>
            <a:off x="981872" y="297870"/>
            <a:ext cx="128905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Storytime</a:t>
            </a:r>
            <a:endParaRPr/>
          </a:p>
        </p:txBody>
      </p:sp>
      <p:sp>
        <p:nvSpPr>
          <p:cNvPr id="223" name="Google Shape;223;p22"/>
          <p:cNvSpPr txBox="1"/>
          <p:nvPr/>
        </p:nvSpPr>
        <p:spPr>
          <a:xfrm>
            <a:off x="504823" y="4782807"/>
            <a:ext cx="1542415" cy="167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981872" y="1202814"/>
            <a:ext cx="3978910" cy="20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will you use python?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66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-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Job or Industry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66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-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Workﬂow Improvements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66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-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Dream Projects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/>
          <p:nvPr/>
        </p:nvSpPr>
        <p:spPr>
          <a:xfrm>
            <a:off x="1399722" y="1863421"/>
            <a:ext cx="2638425" cy="0"/>
          </a:xfrm>
          <a:custGeom>
            <a:rect b="b" l="l" r="r" t="t"/>
            <a:pathLst>
              <a:path extrusionOk="0" h="120000" w="2638425">
                <a:moveTo>
                  <a:pt x="0" y="0"/>
                </a:moveTo>
                <a:lnTo>
                  <a:pt x="2638194" y="0"/>
                </a:lnTo>
              </a:path>
            </a:pathLst>
          </a:custGeom>
          <a:noFill/>
          <a:ln cap="flat" cmpd="sng" w="9525">
            <a:solidFill>
              <a:srgbClr val="E41A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3"/>
          <p:cNvSpPr/>
          <p:nvPr/>
        </p:nvSpPr>
        <p:spPr>
          <a:xfrm>
            <a:off x="4913965" y="1863421"/>
            <a:ext cx="2638425" cy="0"/>
          </a:xfrm>
          <a:custGeom>
            <a:rect b="b" l="l" r="r" t="t"/>
            <a:pathLst>
              <a:path extrusionOk="0" h="120000" w="2638425">
                <a:moveTo>
                  <a:pt x="0" y="0"/>
                </a:moveTo>
                <a:lnTo>
                  <a:pt x="2638194" y="0"/>
                </a:lnTo>
              </a:path>
            </a:pathLst>
          </a:custGeom>
          <a:noFill/>
          <a:ln cap="flat" cmpd="sng" w="9525">
            <a:solidFill>
              <a:srgbClr val="E41A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3"/>
          <p:cNvSpPr txBox="1"/>
          <p:nvPr>
            <p:ph type="title"/>
          </p:nvPr>
        </p:nvSpPr>
        <p:spPr>
          <a:xfrm>
            <a:off x="1473044" y="1604365"/>
            <a:ext cx="6011545" cy="1122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E41A23"/>
                </a:solidFill>
              </a:rPr>
              <a:t>No great marketing</a:t>
            </a:r>
            <a:r>
              <a:rPr b="0" baseline="30000" lang="en-US" sz="1080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600">
                <a:solidFill>
                  <a:srgbClr val="E41A23"/>
                </a:solidFill>
              </a:rPr>
              <a:t>decisions have ever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504823" y="4782807"/>
            <a:ext cx="1542415" cy="167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3"/>
          <p:cNvSpPr txBox="1"/>
          <p:nvPr/>
        </p:nvSpPr>
        <p:spPr>
          <a:xfrm>
            <a:off x="2154684" y="2584803"/>
            <a:ext cx="4647565" cy="1481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41A23"/>
                </a:solidFill>
                <a:latin typeface="Arial"/>
                <a:ea typeface="Arial"/>
                <a:cs typeface="Arial"/>
                <a:sym typeface="Arial"/>
              </a:rPr>
              <a:t>been made on qualitative data.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3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5468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41A23"/>
                </a:solidFill>
                <a:latin typeface="Arial"/>
                <a:ea typeface="Arial"/>
                <a:cs typeface="Arial"/>
                <a:sym typeface="Arial"/>
              </a:rPr>
              <a:t>John Sculley,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54685" marR="0" rtl="0" algn="ctr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41A23"/>
                </a:solidFill>
                <a:latin typeface="Arial"/>
                <a:ea typeface="Arial"/>
                <a:cs typeface="Arial"/>
                <a:sym typeface="Arial"/>
              </a:rPr>
              <a:t>Former VP PepsiCo + CEO Apple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/>
        </p:nvSpPr>
        <p:spPr>
          <a:xfrm>
            <a:off x="692518" y="1421016"/>
            <a:ext cx="149225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 to Python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4"/>
          <p:cNvSpPr txBox="1"/>
          <p:nvPr>
            <p:ph type="title"/>
          </p:nvPr>
        </p:nvSpPr>
        <p:spPr>
          <a:xfrm>
            <a:off x="692526" y="1768537"/>
            <a:ext cx="4742815" cy="148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Exploring Python  With Anaconda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8381619" y="4712376"/>
            <a:ext cx="292872" cy="2928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5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5"/>
          <p:cNvSpPr txBox="1"/>
          <p:nvPr>
            <p:ph type="title"/>
          </p:nvPr>
        </p:nvSpPr>
        <p:spPr>
          <a:xfrm>
            <a:off x="530223" y="341207"/>
            <a:ext cx="744347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Download Anaconda https://anaconda.com/download</a:t>
            </a:r>
            <a:endParaRPr/>
          </a:p>
        </p:txBody>
      </p:sp>
      <p:grpSp>
        <p:nvGrpSpPr>
          <p:cNvPr id="247" name="Google Shape;247;p25"/>
          <p:cNvGrpSpPr/>
          <p:nvPr/>
        </p:nvGrpSpPr>
        <p:grpSpPr>
          <a:xfrm>
            <a:off x="1572449" y="853073"/>
            <a:ext cx="6290059" cy="3780317"/>
            <a:chOff x="1572449" y="853073"/>
            <a:chExt cx="6290059" cy="3780317"/>
          </a:xfrm>
        </p:grpSpPr>
        <p:sp>
          <p:nvSpPr>
            <p:cNvPr id="248" name="Google Shape;248;p25"/>
            <p:cNvSpPr/>
            <p:nvPr/>
          </p:nvSpPr>
          <p:spPr>
            <a:xfrm>
              <a:off x="1572449" y="853073"/>
              <a:ext cx="6290059" cy="378031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1572449" y="2743244"/>
              <a:ext cx="1753235" cy="1337310"/>
            </a:xfrm>
            <a:custGeom>
              <a:rect b="b" l="l" r="r" t="t"/>
              <a:pathLst>
                <a:path extrusionOk="0" h="1337310" w="1753235">
                  <a:moveTo>
                    <a:pt x="0" y="0"/>
                  </a:moveTo>
                  <a:lnTo>
                    <a:pt x="1752868" y="1337097"/>
                  </a:lnTo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3246218" y="4001242"/>
              <a:ext cx="157699" cy="14354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25"/>
          <p:cNvSpPr txBox="1"/>
          <p:nvPr/>
        </p:nvSpPr>
        <p:spPr>
          <a:xfrm>
            <a:off x="504823" y="4782807"/>
            <a:ext cx="1503680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/>
        </p:nvSpPr>
        <p:spPr>
          <a:xfrm>
            <a:off x="414449" y="499339"/>
            <a:ext cx="2077085" cy="7315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8"/>
          <p:cNvSpPr txBox="1"/>
          <p:nvPr/>
        </p:nvSpPr>
        <p:spPr>
          <a:xfrm>
            <a:off x="414449" y="1298587"/>
            <a:ext cx="5293360" cy="7315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General Assembly?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"/>
          <p:cNvSpPr/>
          <p:nvPr/>
        </p:nvSpPr>
        <p:spPr>
          <a:xfrm>
            <a:off x="8381619" y="4712376"/>
            <a:ext cx="292872" cy="2928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6"/>
          <p:cNvSpPr txBox="1"/>
          <p:nvPr>
            <p:ph type="title"/>
          </p:nvPr>
        </p:nvSpPr>
        <p:spPr>
          <a:xfrm>
            <a:off x="530223" y="341207"/>
            <a:ext cx="285432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Anaconda Navigator</a:t>
            </a:r>
            <a:endParaRPr/>
          </a:p>
        </p:txBody>
      </p:sp>
      <p:grpSp>
        <p:nvGrpSpPr>
          <p:cNvPr id="259" name="Google Shape;259;p26"/>
          <p:cNvGrpSpPr/>
          <p:nvPr/>
        </p:nvGrpSpPr>
        <p:grpSpPr>
          <a:xfrm>
            <a:off x="1416697" y="796373"/>
            <a:ext cx="6310587" cy="4042316"/>
            <a:chOff x="1416697" y="796373"/>
            <a:chExt cx="6310587" cy="4042316"/>
          </a:xfrm>
        </p:grpSpPr>
        <p:sp>
          <p:nvSpPr>
            <p:cNvPr id="260" name="Google Shape;260;p26"/>
            <p:cNvSpPr/>
            <p:nvPr/>
          </p:nvSpPr>
          <p:spPr>
            <a:xfrm>
              <a:off x="1416697" y="796373"/>
              <a:ext cx="6310587" cy="404231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2097695" y="3031318"/>
              <a:ext cx="2346960" cy="168910"/>
            </a:xfrm>
            <a:custGeom>
              <a:rect b="b" l="l" r="r" t="t"/>
              <a:pathLst>
                <a:path extrusionOk="0" h="168910" w="2346960">
                  <a:moveTo>
                    <a:pt x="0" y="168549"/>
                  </a:moveTo>
                  <a:lnTo>
                    <a:pt x="2346570" y="0"/>
                  </a:lnTo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4379391" y="2972619"/>
              <a:ext cx="158599" cy="12354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26"/>
          <p:cNvSpPr txBox="1"/>
          <p:nvPr/>
        </p:nvSpPr>
        <p:spPr>
          <a:xfrm>
            <a:off x="504823" y="4782807"/>
            <a:ext cx="1573530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/>
          <p:nvPr/>
        </p:nvSpPr>
        <p:spPr>
          <a:xfrm>
            <a:off x="8381619" y="4712376"/>
            <a:ext cx="292872" cy="2928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7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7"/>
          <p:cNvSpPr txBox="1"/>
          <p:nvPr>
            <p:ph type="title"/>
          </p:nvPr>
        </p:nvSpPr>
        <p:spPr>
          <a:xfrm>
            <a:off x="530223" y="341207"/>
            <a:ext cx="395541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/ Anaconda Prompt</a:t>
            </a:r>
            <a:endParaRPr/>
          </a:p>
        </p:txBody>
      </p:sp>
      <p:grpSp>
        <p:nvGrpSpPr>
          <p:cNvPr id="271" name="Google Shape;271;p27"/>
          <p:cNvGrpSpPr/>
          <p:nvPr/>
        </p:nvGrpSpPr>
        <p:grpSpPr>
          <a:xfrm>
            <a:off x="1108647" y="977123"/>
            <a:ext cx="6927215" cy="3561542"/>
            <a:chOff x="1108647" y="977123"/>
            <a:chExt cx="6927215" cy="3561542"/>
          </a:xfrm>
        </p:grpSpPr>
        <p:sp>
          <p:nvSpPr>
            <p:cNvPr id="272" name="Google Shape;272;p27"/>
            <p:cNvSpPr/>
            <p:nvPr/>
          </p:nvSpPr>
          <p:spPr>
            <a:xfrm>
              <a:off x="1386772" y="977123"/>
              <a:ext cx="6465311" cy="356154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1108647" y="1159947"/>
              <a:ext cx="6927215" cy="1570990"/>
            </a:xfrm>
            <a:custGeom>
              <a:rect b="b" l="l" r="r" t="t"/>
              <a:pathLst>
                <a:path extrusionOk="0" h="1570989" w="6927215">
                  <a:moveTo>
                    <a:pt x="0" y="1123922"/>
                  </a:moveTo>
                  <a:lnTo>
                    <a:pt x="6926686" y="1123922"/>
                  </a:lnTo>
                  <a:lnTo>
                    <a:pt x="6926686" y="1570921"/>
                  </a:lnTo>
                  <a:lnTo>
                    <a:pt x="0" y="1570921"/>
                  </a:lnTo>
                  <a:lnTo>
                    <a:pt x="0" y="1123922"/>
                  </a:lnTo>
                  <a:close/>
                </a:path>
                <a:path extrusionOk="0" h="1570989" w="6927215">
                  <a:moveTo>
                    <a:pt x="803898" y="0"/>
                  </a:moveTo>
                  <a:lnTo>
                    <a:pt x="1725796" y="0"/>
                  </a:lnTo>
                  <a:lnTo>
                    <a:pt x="1725796" y="260399"/>
                  </a:lnTo>
                  <a:lnTo>
                    <a:pt x="803898" y="260399"/>
                  </a:lnTo>
                  <a:lnTo>
                    <a:pt x="803898" y="0"/>
                  </a:lnTo>
                  <a:close/>
                </a:path>
              </a:pathLst>
            </a:custGeom>
            <a:noFill/>
            <a:ln cap="flat" cmpd="sng" w="761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27"/>
          <p:cNvSpPr txBox="1"/>
          <p:nvPr/>
        </p:nvSpPr>
        <p:spPr>
          <a:xfrm>
            <a:off x="504823" y="4782807"/>
            <a:ext cx="1573530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/>
          <p:nvPr/>
        </p:nvSpPr>
        <p:spPr>
          <a:xfrm>
            <a:off x="8381619" y="4712376"/>
            <a:ext cx="292872" cy="2928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8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8"/>
          <p:cNvSpPr txBox="1"/>
          <p:nvPr>
            <p:ph type="title"/>
          </p:nvPr>
        </p:nvSpPr>
        <p:spPr>
          <a:xfrm>
            <a:off x="530223" y="341207"/>
            <a:ext cx="630936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Web Browser window with personal ﬁles</a:t>
            </a:r>
            <a:endParaRPr/>
          </a:p>
        </p:txBody>
      </p:sp>
      <p:sp>
        <p:nvSpPr>
          <p:cNvPr id="282" name="Google Shape;282;p28"/>
          <p:cNvSpPr/>
          <p:nvPr/>
        </p:nvSpPr>
        <p:spPr>
          <a:xfrm>
            <a:off x="1291972" y="796373"/>
            <a:ext cx="6560036" cy="40423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504823" y="4782807"/>
            <a:ext cx="1573530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9"/>
          <p:cNvSpPr txBox="1"/>
          <p:nvPr/>
        </p:nvSpPr>
        <p:spPr>
          <a:xfrm>
            <a:off x="494149" y="1043982"/>
            <a:ext cx="2893695" cy="3801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325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Cells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Markdown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notes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Python</a:t>
            </a:r>
            <a:endParaRPr/>
          </a:p>
          <a:p>
            <a:pPr indent="-367030" lvl="0" marL="379095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Blue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commands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Green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editing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0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return</a:t>
            </a:r>
            <a:endParaRPr/>
          </a:p>
          <a:p>
            <a:pPr indent="-367665" lvl="0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Shift + return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 (all)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Return values (last)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9"/>
          <p:cNvSpPr txBox="1"/>
          <p:nvPr>
            <p:ph type="title"/>
          </p:nvPr>
        </p:nvSpPr>
        <p:spPr>
          <a:xfrm>
            <a:off x="530223" y="341207"/>
            <a:ext cx="250380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Jupyter Notebook</a:t>
            </a:r>
            <a:endParaRPr/>
          </a:p>
        </p:txBody>
      </p:sp>
      <p:sp>
        <p:nvSpPr>
          <p:cNvPr id="291" name="Google Shape;291;p29"/>
          <p:cNvSpPr/>
          <p:nvPr/>
        </p:nvSpPr>
        <p:spPr>
          <a:xfrm>
            <a:off x="3555067" y="324640"/>
            <a:ext cx="5389389" cy="42993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504823" y="4782807"/>
            <a:ext cx="1573530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0"/>
          <p:cNvSpPr txBox="1"/>
          <p:nvPr/>
        </p:nvSpPr>
        <p:spPr>
          <a:xfrm>
            <a:off x="860823" y="1085130"/>
            <a:ext cx="462534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Mistakes happen! Here’s what they look like: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0"/>
          <p:cNvSpPr txBox="1"/>
          <p:nvPr/>
        </p:nvSpPr>
        <p:spPr>
          <a:xfrm>
            <a:off x="436543" y="3637320"/>
            <a:ext cx="4129404" cy="972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325">
            <a:spAutoFit/>
          </a:bodyPr>
          <a:lstStyle/>
          <a:p>
            <a:pPr indent="-381635" lvl="0" marL="436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Try to understand what went wrong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4815" lvl="0" marL="43688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Attempt to ﬁx the problem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2275" lvl="0" marL="43688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Execute the cell again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0"/>
          <p:cNvSpPr txBox="1"/>
          <p:nvPr>
            <p:ph type="title"/>
          </p:nvPr>
        </p:nvSpPr>
        <p:spPr>
          <a:xfrm>
            <a:off x="530223" y="341207"/>
            <a:ext cx="340042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Jupyter Notebook errors</a:t>
            </a:r>
            <a:endParaRPr/>
          </a:p>
        </p:txBody>
      </p:sp>
      <p:sp>
        <p:nvSpPr>
          <p:cNvPr id="301" name="Google Shape;301;p30"/>
          <p:cNvSpPr/>
          <p:nvPr/>
        </p:nvSpPr>
        <p:spPr>
          <a:xfrm>
            <a:off x="650577" y="1587775"/>
            <a:ext cx="7772155" cy="180186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0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1"/>
          <p:cNvSpPr txBox="1"/>
          <p:nvPr/>
        </p:nvSpPr>
        <p:spPr>
          <a:xfrm>
            <a:off x="494149" y="1272582"/>
            <a:ext cx="6985000" cy="972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325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see what a Python program looks like.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We’ll start with the classic "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Hello World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!" program: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code will print the message "Hello World!" on the screen.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1"/>
          <p:cNvSpPr txBox="1"/>
          <p:nvPr>
            <p:ph type="title"/>
          </p:nvPr>
        </p:nvSpPr>
        <p:spPr>
          <a:xfrm>
            <a:off x="530223" y="341207"/>
            <a:ext cx="294894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 programming</a:t>
            </a:r>
            <a:endParaRPr/>
          </a:p>
        </p:txBody>
      </p:sp>
      <p:sp>
        <p:nvSpPr>
          <p:cNvPr id="310" name="Google Shape;310;p31"/>
          <p:cNvSpPr/>
          <p:nvPr/>
        </p:nvSpPr>
        <p:spPr>
          <a:xfrm>
            <a:off x="2421751" y="2840501"/>
            <a:ext cx="4518684" cy="10180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1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2"/>
          <p:cNvSpPr txBox="1"/>
          <p:nvPr/>
        </p:nvSpPr>
        <p:spPr>
          <a:xfrm>
            <a:off x="494149" y="1272582"/>
            <a:ext cx="3697604" cy="318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325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“hello world”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Denoted by quotation marks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6719" lvl="2" marL="135255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 ‘...‘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4" lvl="2" marL="129349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Double “...”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4" lvl="2" marL="1293495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Triple “””...”””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6395" lvl="0" marL="366395" marR="2444115" rtl="0" algn="r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6395" lvl="1" marL="366395" marR="2398395" rtl="0" algn="r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Aside: # makes comments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2"/>
          <p:cNvSpPr txBox="1"/>
          <p:nvPr>
            <p:ph type="title"/>
          </p:nvPr>
        </p:nvSpPr>
        <p:spPr>
          <a:xfrm>
            <a:off x="530223" y="341207"/>
            <a:ext cx="30105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did we just see?</a:t>
            </a:r>
            <a:endParaRPr/>
          </a:p>
        </p:txBody>
      </p:sp>
      <p:sp>
        <p:nvSpPr>
          <p:cNvPr id="319" name="Google Shape;319;p32"/>
          <p:cNvSpPr/>
          <p:nvPr/>
        </p:nvSpPr>
        <p:spPr>
          <a:xfrm>
            <a:off x="4402166" y="1395279"/>
            <a:ext cx="4437741" cy="10180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2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33"/>
          <p:cNvGrpSpPr/>
          <p:nvPr/>
        </p:nvGrpSpPr>
        <p:grpSpPr>
          <a:xfrm>
            <a:off x="124" y="49"/>
            <a:ext cx="9144000" cy="804598"/>
            <a:chOff x="124" y="49"/>
            <a:chExt cx="9144000" cy="804598"/>
          </a:xfrm>
        </p:grpSpPr>
        <p:sp>
          <p:nvSpPr>
            <p:cNvPr id="326" name="Google Shape;326;p33"/>
            <p:cNvSpPr/>
            <p:nvPr/>
          </p:nvSpPr>
          <p:spPr>
            <a:xfrm>
              <a:off x="124" y="49"/>
              <a:ext cx="9144000" cy="801370"/>
            </a:xfrm>
            <a:custGeom>
              <a:rect b="b" l="l" r="r" t="t"/>
              <a:pathLst>
                <a:path extrusionOk="0" h="801370" w="9144000">
                  <a:moveTo>
                    <a:pt x="9143981" y="801298"/>
                  </a:moveTo>
                  <a:lnTo>
                    <a:pt x="0" y="801298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801298"/>
                  </a:lnTo>
                  <a:close/>
                </a:path>
              </a:pathLst>
            </a:custGeom>
            <a:solidFill>
              <a:srgbClr val="FFDB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271799" y="167899"/>
              <a:ext cx="596448" cy="63674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8496558" y="179337"/>
              <a:ext cx="393599" cy="39359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33"/>
          <p:cNvSpPr txBox="1"/>
          <p:nvPr>
            <p:ph type="title"/>
          </p:nvPr>
        </p:nvSpPr>
        <p:spPr>
          <a:xfrm>
            <a:off x="7370587" y="275618"/>
            <a:ext cx="105346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5 minutes</a:t>
            </a:r>
            <a:endParaRPr sz="1800"/>
          </a:p>
        </p:txBody>
      </p:sp>
      <p:sp>
        <p:nvSpPr>
          <p:cNvPr id="330" name="Google Shape;330;p33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sp>
        <p:nvSpPr>
          <p:cNvPr id="331" name="Google Shape;331;p33"/>
          <p:cNvSpPr txBox="1"/>
          <p:nvPr/>
        </p:nvSpPr>
        <p:spPr>
          <a:xfrm>
            <a:off x="981872" y="105106"/>
            <a:ext cx="3373754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3339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Solo Exercise: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Try out Jupyter notebook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3"/>
          <p:cNvSpPr txBox="1"/>
          <p:nvPr/>
        </p:nvSpPr>
        <p:spPr>
          <a:xfrm>
            <a:off x="530223" y="1206878"/>
            <a:ext cx="4879340" cy="2599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some time to try out Jupyter notebook.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sure you can: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8775" lvl="0" marL="469900" marR="0" rtl="0" algn="l">
              <a:lnSpc>
                <a:spcPct val="100000"/>
              </a:lnSpc>
              <a:spcBef>
                <a:spcPts val="19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 cells between Markdown and Code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5925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 and execute a note cell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8940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 and execute a code cell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8940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Try to do some math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6558" lvl="0" marL="469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an error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/>
          <p:nvPr/>
        </p:nvSpPr>
        <p:spPr>
          <a:xfrm>
            <a:off x="1399722" y="1863421"/>
            <a:ext cx="2638425" cy="0"/>
          </a:xfrm>
          <a:custGeom>
            <a:rect b="b" l="l" r="r" t="t"/>
            <a:pathLst>
              <a:path extrusionOk="0" h="120000" w="2638425">
                <a:moveTo>
                  <a:pt x="0" y="0"/>
                </a:moveTo>
                <a:lnTo>
                  <a:pt x="2638194" y="0"/>
                </a:lnTo>
              </a:path>
            </a:pathLst>
          </a:custGeom>
          <a:noFill/>
          <a:ln cap="flat" cmpd="sng" w="9525">
            <a:solidFill>
              <a:srgbClr val="E41A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4"/>
          <p:cNvSpPr/>
          <p:nvPr/>
        </p:nvSpPr>
        <p:spPr>
          <a:xfrm>
            <a:off x="4913965" y="1863421"/>
            <a:ext cx="2638425" cy="0"/>
          </a:xfrm>
          <a:custGeom>
            <a:rect b="b" l="l" r="r" t="t"/>
            <a:pathLst>
              <a:path extrusionOk="0" h="120000" w="2638425">
                <a:moveTo>
                  <a:pt x="0" y="0"/>
                </a:moveTo>
                <a:lnTo>
                  <a:pt x="2638194" y="0"/>
                </a:lnTo>
              </a:path>
            </a:pathLst>
          </a:custGeom>
          <a:noFill/>
          <a:ln cap="flat" cmpd="sng" w="9525">
            <a:solidFill>
              <a:srgbClr val="E41A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4"/>
          <p:cNvSpPr txBox="1"/>
          <p:nvPr>
            <p:ph type="title"/>
          </p:nvPr>
        </p:nvSpPr>
        <p:spPr>
          <a:xfrm>
            <a:off x="1513319" y="1604365"/>
            <a:ext cx="5930900" cy="1122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E41A23"/>
                </a:solidFill>
              </a:rPr>
              <a:t>We wrote more cod</a:t>
            </a:r>
            <a:r>
              <a:rPr b="0" baseline="30000" lang="en-US" sz="1080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600">
                <a:solidFill>
                  <a:srgbClr val="E41A23"/>
                </a:solidFill>
              </a:rPr>
              <a:t>e in python than we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4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sp>
        <p:nvSpPr>
          <p:cNvPr id="341" name="Google Shape;341;p34"/>
          <p:cNvSpPr txBox="1"/>
          <p:nvPr/>
        </p:nvSpPr>
        <p:spPr>
          <a:xfrm>
            <a:off x="1954808" y="2584803"/>
            <a:ext cx="5141595" cy="20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9906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41A23"/>
                </a:solidFill>
                <a:latin typeface="Arial"/>
                <a:ea typeface="Arial"/>
                <a:cs typeface="Arial"/>
                <a:sym typeface="Arial"/>
              </a:rPr>
              <a:t>were expecting, including all [the]  in-game screens and the main  interface.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74344" marR="0" rtl="0" algn="ctr">
              <a:lnSpc>
                <a:spcPct val="100000"/>
              </a:lnSpc>
              <a:spcBef>
                <a:spcPts val="216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41A23"/>
                </a:solidFill>
                <a:latin typeface="Arial"/>
                <a:ea typeface="Arial"/>
                <a:cs typeface="Arial"/>
                <a:sym typeface="Arial"/>
              </a:rPr>
              <a:t>Soren Johnson,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74980" marR="0" rtl="0" algn="ctr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41A23"/>
                </a:solidFill>
                <a:latin typeface="Arial"/>
                <a:ea typeface="Arial"/>
                <a:cs typeface="Arial"/>
                <a:sym typeface="Arial"/>
              </a:rPr>
              <a:t>Lead designer on Civilization IV, Firaxis Games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5"/>
          <p:cNvSpPr txBox="1"/>
          <p:nvPr/>
        </p:nvSpPr>
        <p:spPr>
          <a:xfrm>
            <a:off x="692518" y="1421016"/>
            <a:ext cx="149225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 to Python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5"/>
          <p:cNvSpPr txBox="1"/>
          <p:nvPr>
            <p:ph type="title"/>
          </p:nvPr>
        </p:nvSpPr>
        <p:spPr>
          <a:xfrm>
            <a:off x="692526" y="1768537"/>
            <a:ext cx="5896610" cy="148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Python Programming  Fundamentals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/>
          <p:nvPr/>
        </p:nvSpPr>
        <p:spPr>
          <a:xfrm>
            <a:off x="8381619" y="4712376"/>
            <a:ext cx="292872" cy="2928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9"/>
          <p:cNvSpPr/>
          <p:nvPr/>
        </p:nvSpPr>
        <p:spPr>
          <a:xfrm>
            <a:off x="333899" y="374474"/>
            <a:ext cx="8587132" cy="328796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9"/>
          <p:cNvSpPr txBox="1"/>
          <p:nvPr/>
        </p:nvSpPr>
        <p:spPr>
          <a:xfrm>
            <a:off x="2384645" y="1770970"/>
            <a:ext cx="4387850" cy="274320"/>
          </a:xfrm>
          <a:prstGeom prst="rect">
            <a:avLst/>
          </a:prstGeom>
          <a:solidFill>
            <a:srgbClr val="FFAA3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began as a co-working space in 2011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9"/>
          <p:cNvSpPr txBox="1"/>
          <p:nvPr/>
        </p:nvSpPr>
        <p:spPr>
          <a:xfrm>
            <a:off x="504823" y="4782807"/>
            <a:ext cx="1544955" cy="167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9"/>
          <p:cNvSpPr txBox="1"/>
          <p:nvPr/>
        </p:nvSpPr>
        <p:spPr>
          <a:xfrm>
            <a:off x="2611758" y="2085294"/>
            <a:ext cx="3933190" cy="274320"/>
          </a:xfrm>
          <a:prstGeom prst="rect">
            <a:avLst/>
          </a:prstGeom>
          <a:solidFill>
            <a:srgbClr val="FFAA3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 since grown into a global learning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9"/>
          <p:cNvSpPr txBox="1"/>
          <p:nvPr/>
        </p:nvSpPr>
        <p:spPr>
          <a:xfrm>
            <a:off x="2452425" y="2399618"/>
            <a:ext cx="4251960" cy="274320"/>
          </a:xfrm>
          <a:prstGeom prst="rect">
            <a:avLst/>
          </a:prstGeom>
          <a:solidFill>
            <a:srgbClr val="FFAA3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experience with 20+ campuses and more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9"/>
          <p:cNvSpPr txBox="1"/>
          <p:nvPr/>
        </p:nvSpPr>
        <p:spPr>
          <a:xfrm>
            <a:off x="2964829" y="2713943"/>
            <a:ext cx="3227070" cy="274320"/>
          </a:xfrm>
          <a:prstGeom prst="rect">
            <a:avLst/>
          </a:prstGeom>
          <a:solidFill>
            <a:srgbClr val="FFAA3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 70,000 alumni worldwide.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5" name="Google Shape;75;p9"/>
          <p:cNvGraphicFramePr/>
          <p:nvPr/>
        </p:nvGraphicFramePr>
        <p:xfrm>
          <a:off x="541473" y="398624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{61F14423-D886-4073-88BF-9BC898091B78}</a:tableStyleId>
              </a:tblPr>
              <a:tblGrid>
                <a:gridCol w="642625"/>
                <a:gridCol w="916300"/>
                <a:gridCol w="1059175"/>
                <a:gridCol w="1134750"/>
                <a:gridCol w="988700"/>
                <a:gridCol w="1069975"/>
                <a:gridCol w="960125"/>
                <a:gridCol w="1115050"/>
              </a:tblGrid>
              <a:tr h="15355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Atlanta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84785" marR="0" rtl="0" algn="l">
                        <a:lnSpc>
                          <a:spcPct val="11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Chicago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81610" marR="0" rtl="0" algn="l">
                        <a:lnSpc>
                          <a:spcPct val="11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Houston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84785" marR="0" rtl="0" algn="l">
                        <a:lnSpc>
                          <a:spcPct val="11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Melbourne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Paris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40335" marR="0" rtl="0" algn="l">
                        <a:lnSpc>
                          <a:spcPct val="11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San Diego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61290" marR="0" rtl="0" algn="l">
                        <a:lnSpc>
                          <a:spcPct val="11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Singapore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37795" marR="0" rtl="0" algn="l">
                        <a:lnSpc>
                          <a:spcPct val="11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Toronto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Austin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84785" marR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Dallas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81610" marR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London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84785" marR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New York City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Phoenix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40335" marR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San Francisco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61290" marR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Stamford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37795" marR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Washington, D.C.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78075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Boston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84785" marR="0" rtl="0" algn="l">
                        <a:lnSpc>
                          <a:spcPct val="11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Denver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81610" marR="0" rtl="0" algn="l">
                        <a:lnSpc>
                          <a:spcPct val="11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Los Angeles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84785" marR="0" rtl="0" algn="l">
                        <a:lnSpc>
                          <a:spcPct val="11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Orlando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Providence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40335" marR="0" rtl="0" algn="l">
                        <a:lnSpc>
                          <a:spcPct val="11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Seattle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61290" marR="0" rtl="0" algn="l">
                        <a:lnSpc>
                          <a:spcPct val="11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Sydney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6"/>
          <p:cNvSpPr txBox="1"/>
          <p:nvPr>
            <p:ph type="title"/>
          </p:nvPr>
        </p:nvSpPr>
        <p:spPr>
          <a:xfrm>
            <a:off x="530223" y="341207"/>
            <a:ext cx="558800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Programming Fundamentals Framework</a:t>
            </a:r>
            <a:endParaRPr/>
          </a:p>
        </p:txBody>
      </p:sp>
      <p:sp>
        <p:nvSpPr>
          <p:cNvPr id="354" name="Google Shape;354;p36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sp>
        <p:nvSpPr>
          <p:cNvPr id="355" name="Google Shape;355;p36"/>
          <p:cNvSpPr txBox="1"/>
          <p:nvPr/>
        </p:nvSpPr>
        <p:spPr>
          <a:xfrm>
            <a:off x="403624" y="891581"/>
            <a:ext cx="8160384" cy="3495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programming language can be broken down into core components. Having  a general framework for this context will help us learn speciﬁcs for Python.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Syntax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9271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structure of the commands given to the computer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9271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computers store information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 Structures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9271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Sets the hierarchy/priorities of programming logic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Structures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9271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computers organize data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7"/>
          <p:cNvSpPr txBox="1"/>
          <p:nvPr/>
        </p:nvSpPr>
        <p:spPr>
          <a:xfrm>
            <a:off x="403624" y="1207049"/>
            <a:ext cx="8100059" cy="2233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syntax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a programming language is the set of rules that deﬁne the  combinations of symbols that are considered to be correctly structured programs  in that language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9304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like our spoken languages have structures like paragraphs and sentences,  programming languages have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blocks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7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sp>
        <p:nvSpPr>
          <p:cNvPr id="363" name="Google Shape;363;p37"/>
          <p:cNvSpPr txBox="1"/>
          <p:nvPr>
            <p:ph type="title"/>
          </p:nvPr>
        </p:nvSpPr>
        <p:spPr>
          <a:xfrm>
            <a:off x="530223" y="341207"/>
            <a:ext cx="95948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Syntax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8"/>
          <p:cNvSpPr txBox="1"/>
          <p:nvPr>
            <p:ph type="title"/>
          </p:nvPr>
        </p:nvSpPr>
        <p:spPr>
          <a:xfrm>
            <a:off x="530223" y="341207"/>
            <a:ext cx="130175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Variables</a:t>
            </a:r>
            <a:endParaRPr/>
          </a:p>
        </p:txBody>
      </p:sp>
      <p:sp>
        <p:nvSpPr>
          <p:cNvPr id="370" name="Google Shape;370;p38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sp>
        <p:nvSpPr>
          <p:cNvPr id="371" name="Google Shape;371;p38"/>
          <p:cNvSpPr txBox="1"/>
          <p:nvPr/>
        </p:nvSpPr>
        <p:spPr>
          <a:xfrm>
            <a:off x="561975" y="1150661"/>
            <a:ext cx="8124825" cy="3173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symbolic names that store a speciﬁc piece of information. Variables  come in diﬀerent types in order to hold diﬀerent kinds of information.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example: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max_temp =  15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9271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Deﬁnes a variable: named “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max_temp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9271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holds a numerical integer: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example: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temp_unit =  “Deg. C”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9271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Deﬁnes a variable: named “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temp_unit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9271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holds a non numerical value: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Deg. C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9"/>
          <p:cNvSpPr txBox="1"/>
          <p:nvPr/>
        </p:nvSpPr>
        <p:spPr>
          <a:xfrm>
            <a:off x="494149" y="891581"/>
            <a:ext cx="3910965" cy="3811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325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Bool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- 1         or 0, True or False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number w/o decimal point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Float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number w/ decimal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String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text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265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○	=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operator deﬁnes variable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6395" lvl="0" marL="366395" marR="1931670" rtl="0" algn="r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 names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6395" lvl="0" marL="366395" marR="1870710" rtl="0" algn="r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snake_case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836294" marR="16002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Lowercase Letters, Numbers,  Underscores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type() function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shows data type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9"/>
          <p:cNvSpPr txBox="1"/>
          <p:nvPr>
            <p:ph type="title"/>
          </p:nvPr>
        </p:nvSpPr>
        <p:spPr>
          <a:xfrm>
            <a:off x="530223" y="341207"/>
            <a:ext cx="130175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Variables</a:t>
            </a:r>
            <a:endParaRPr/>
          </a:p>
        </p:txBody>
      </p:sp>
      <p:sp>
        <p:nvSpPr>
          <p:cNvPr id="379" name="Google Shape;379;p39"/>
          <p:cNvSpPr/>
          <p:nvPr/>
        </p:nvSpPr>
        <p:spPr>
          <a:xfrm>
            <a:off x="5714988" y="732723"/>
            <a:ext cx="2971793" cy="35147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9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0"/>
          <p:cNvSpPr txBox="1"/>
          <p:nvPr>
            <p:ph type="title"/>
          </p:nvPr>
        </p:nvSpPr>
        <p:spPr>
          <a:xfrm>
            <a:off x="530223" y="341207"/>
            <a:ext cx="130175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Variables</a:t>
            </a:r>
            <a:endParaRPr/>
          </a:p>
        </p:txBody>
      </p:sp>
      <p:sp>
        <p:nvSpPr>
          <p:cNvPr id="387" name="Google Shape;387;p40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sp>
        <p:nvSpPr>
          <p:cNvPr id="388" name="Google Shape;388;p40"/>
          <p:cNvSpPr txBox="1"/>
          <p:nvPr/>
        </p:nvSpPr>
        <p:spPr>
          <a:xfrm>
            <a:off x="502298" y="819106"/>
            <a:ext cx="7959725" cy="3811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325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Operators -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data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265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○	+, -, *, /	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(add, subtract, multiply, divide)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265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○	+=, -=, etc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perform operation and save result)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**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(power)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//, %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(quotient, remainder (modulus))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&gt;, &lt;, ==, !=, &lt;=, &gt;=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(greater than, less than, equal, not equal, etc)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and methods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saved instructions to manipulate data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abs(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my_int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-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function_name(data)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len(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my_string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0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my_string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.lower() -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method_name()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0" marL="83629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my_int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b="1"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(5)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4" lvl="1" marL="1293495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“Dunder” -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double underscore (</a:t>
            </a:r>
            <a:r>
              <a:rPr b="0" i="0" lang="en-US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important Python built in item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41"/>
          <p:cNvGrpSpPr/>
          <p:nvPr/>
        </p:nvGrpSpPr>
        <p:grpSpPr>
          <a:xfrm>
            <a:off x="124" y="0"/>
            <a:ext cx="9144000" cy="796925"/>
            <a:chOff x="124" y="0"/>
            <a:chExt cx="9144000" cy="796925"/>
          </a:xfrm>
        </p:grpSpPr>
        <p:sp>
          <p:nvSpPr>
            <p:cNvPr id="394" name="Google Shape;394;p41"/>
            <p:cNvSpPr/>
            <p:nvPr/>
          </p:nvSpPr>
          <p:spPr>
            <a:xfrm>
              <a:off x="124" y="0"/>
              <a:ext cx="9144000" cy="796925"/>
            </a:xfrm>
            <a:custGeom>
              <a:rect b="b" l="l" r="r" t="t"/>
              <a:pathLst>
                <a:path extrusionOk="0" h="796925" w="9144000">
                  <a:moveTo>
                    <a:pt x="9143856" y="796548"/>
                  </a:moveTo>
                  <a:lnTo>
                    <a:pt x="0" y="796548"/>
                  </a:lnTo>
                  <a:lnTo>
                    <a:pt x="0" y="0"/>
                  </a:lnTo>
                  <a:lnTo>
                    <a:pt x="9143856" y="0"/>
                  </a:lnTo>
                  <a:lnTo>
                    <a:pt x="9143856" y="796548"/>
                  </a:lnTo>
                  <a:close/>
                </a:path>
              </a:pathLst>
            </a:custGeom>
            <a:solidFill>
              <a:srgbClr val="93D4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77899" y="218612"/>
              <a:ext cx="830948" cy="57792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8496558" y="179337"/>
              <a:ext cx="393599" cy="39359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7" name="Google Shape;397;p41"/>
          <p:cNvSpPr txBox="1"/>
          <p:nvPr/>
        </p:nvSpPr>
        <p:spPr>
          <a:xfrm>
            <a:off x="530223" y="1359278"/>
            <a:ext cx="7814309" cy="3289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you try! Pair up with a partner to attempt the following in your notebooks.  Help each other out!: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8775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variables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1955" lvl="1" marL="927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Bool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1480" lvl="1" marL="9271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4969" lvl="1" marL="9271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Float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1" marL="9271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5925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their class with type()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8940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Try out some operations on your variables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1955" lvl="1" marL="9271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works? What causes errors?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1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sp>
        <p:nvSpPr>
          <p:cNvPr id="399" name="Google Shape;399;p41"/>
          <p:cNvSpPr txBox="1"/>
          <p:nvPr>
            <p:ph type="title"/>
          </p:nvPr>
        </p:nvSpPr>
        <p:spPr>
          <a:xfrm>
            <a:off x="7370587" y="275618"/>
            <a:ext cx="105346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5 minutes</a:t>
            </a:r>
            <a:endParaRPr sz="1800"/>
          </a:p>
        </p:txBody>
      </p:sp>
      <p:sp>
        <p:nvSpPr>
          <p:cNvPr id="400" name="Google Shape;400;p41"/>
          <p:cNvSpPr txBox="1"/>
          <p:nvPr/>
        </p:nvSpPr>
        <p:spPr>
          <a:xfrm>
            <a:off x="981872" y="105106"/>
            <a:ext cx="385191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3339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Partner Exercise: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Practice in Jupyter notebook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42"/>
          <p:cNvGrpSpPr/>
          <p:nvPr/>
        </p:nvGrpSpPr>
        <p:grpSpPr>
          <a:xfrm>
            <a:off x="124" y="49"/>
            <a:ext cx="9144000" cy="804598"/>
            <a:chOff x="124" y="49"/>
            <a:chExt cx="9144000" cy="804598"/>
          </a:xfrm>
        </p:grpSpPr>
        <p:sp>
          <p:nvSpPr>
            <p:cNvPr id="406" name="Google Shape;406;p42"/>
            <p:cNvSpPr/>
            <p:nvPr/>
          </p:nvSpPr>
          <p:spPr>
            <a:xfrm>
              <a:off x="124" y="49"/>
              <a:ext cx="9144000" cy="801370"/>
            </a:xfrm>
            <a:custGeom>
              <a:rect b="b" l="l" r="r" t="t"/>
              <a:pathLst>
                <a:path extrusionOk="0" h="801370" w="9144000">
                  <a:moveTo>
                    <a:pt x="9143981" y="801298"/>
                  </a:moveTo>
                  <a:lnTo>
                    <a:pt x="0" y="801298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801298"/>
                  </a:lnTo>
                  <a:close/>
                </a:path>
              </a:pathLst>
            </a:custGeom>
            <a:solidFill>
              <a:srgbClr val="FFDB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271799" y="167899"/>
              <a:ext cx="596448" cy="63674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8496558" y="179337"/>
              <a:ext cx="393599" cy="39359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9" name="Google Shape;409;p42"/>
          <p:cNvSpPr txBox="1"/>
          <p:nvPr>
            <p:ph type="title"/>
          </p:nvPr>
        </p:nvSpPr>
        <p:spPr>
          <a:xfrm>
            <a:off x="7370587" y="275618"/>
            <a:ext cx="105346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10 minutes</a:t>
            </a:r>
            <a:endParaRPr sz="1800"/>
          </a:p>
        </p:txBody>
      </p:sp>
      <p:sp>
        <p:nvSpPr>
          <p:cNvPr id="410" name="Google Shape;410;p42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sp>
        <p:nvSpPr>
          <p:cNvPr id="411" name="Google Shape;411;p42"/>
          <p:cNvSpPr txBox="1"/>
          <p:nvPr/>
        </p:nvSpPr>
        <p:spPr>
          <a:xfrm>
            <a:off x="981872" y="105106"/>
            <a:ext cx="3373754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3339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Solo Exercise: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with Variables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42"/>
          <p:cNvSpPr txBox="1"/>
          <p:nvPr/>
        </p:nvSpPr>
        <p:spPr>
          <a:xfrm>
            <a:off x="494733" y="773221"/>
            <a:ext cx="7966335" cy="4049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Let's work together and make some “Variable Magic”</a:t>
            </a:r>
            <a:endParaRPr b="1"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8775" lvl="0" marL="469900" marR="0" rtl="0" algn="l">
              <a:lnSpc>
                <a:spcPct val="100000"/>
              </a:lnSpc>
              <a:spcBef>
                <a:spcPts val="19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 a line saying your name, country of birth and where are you currently, as below: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en-US" sz="1800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Hi I am Anshu, I was born in India. Currently I am based in Melbourne.</a:t>
            </a:r>
            <a:endParaRPr i="1" sz="1800">
              <a:solidFill>
                <a:srgbClr val="538CD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5925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cell which calculates the sum of 3 numbers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8940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what happens if you use a “Variable”, that does not exist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8940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happens when we do math operations with strings (Non-Numbers / Alpha Numeric)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6558" lvl="0" marL="469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happens when we do math operations between strings &amp; numbers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6558" lvl="0" marL="469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data type of different type of variables.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3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3"/>
          <p:cNvSpPr txBox="1"/>
          <p:nvPr>
            <p:ph type="title"/>
          </p:nvPr>
        </p:nvSpPr>
        <p:spPr>
          <a:xfrm>
            <a:off x="530223" y="341207"/>
            <a:ext cx="130175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Booleans</a:t>
            </a:r>
            <a:endParaRPr/>
          </a:p>
        </p:txBody>
      </p:sp>
      <p:sp>
        <p:nvSpPr>
          <p:cNvPr id="419" name="Google Shape;419;p43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530223" y="886417"/>
            <a:ext cx="8124825" cy="3370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Booleans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 only two values, i.e.: True or False.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Boolean algebra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the branch of algebra in which the values of the variables are the truth values true and false, usually denoted 1 and 0, respectively.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example: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=  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9271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results in a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example: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=  32;		age &gt; 25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9271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Deﬁnes a variable: named age with value 32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9271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results in a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44"/>
          <p:cNvGrpSpPr/>
          <p:nvPr/>
        </p:nvGrpSpPr>
        <p:grpSpPr>
          <a:xfrm>
            <a:off x="124" y="49"/>
            <a:ext cx="9144000" cy="804598"/>
            <a:chOff x="124" y="49"/>
            <a:chExt cx="9144000" cy="804598"/>
          </a:xfrm>
        </p:grpSpPr>
        <p:sp>
          <p:nvSpPr>
            <p:cNvPr id="426" name="Google Shape;426;p44"/>
            <p:cNvSpPr/>
            <p:nvPr/>
          </p:nvSpPr>
          <p:spPr>
            <a:xfrm>
              <a:off x="124" y="49"/>
              <a:ext cx="9144000" cy="801370"/>
            </a:xfrm>
            <a:custGeom>
              <a:rect b="b" l="l" r="r" t="t"/>
              <a:pathLst>
                <a:path extrusionOk="0" h="801370" w="9144000">
                  <a:moveTo>
                    <a:pt x="9143981" y="801298"/>
                  </a:moveTo>
                  <a:lnTo>
                    <a:pt x="0" y="801298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801298"/>
                  </a:lnTo>
                  <a:close/>
                </a:path>
              </a:pathLst>
            </a:custGeom>
            <a:solidFill>
              <a:srgbClr val="FFDB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44"/>
            <p:cNvSpPr/>
            <p:nvPr/>
          </p:nvSpPr>
          <p:spPr>
            <a:xfrm>
              <a:off x="271799" y="167899"/>
              <a:ext cx="596448" cy="63674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44"/>
            <p:cNvSpPr/>
            <p:nvPr/>
          </p:nvSpPr>
          <p:spPr>
            <a:xfrm>
              <a:off x="8496558" y="179337"/>
              <a:ext cx="393599" cy="39359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9" name="Google Shape;429;p44"/>
          <p:cNvSpPr txBox="1"/>
          <p:nvPr>
            <p:ph type="title"/>
          </p:nvPr>
        </p:nvSpPr>
        <p:spPr>
          <a:xfrm>
            <a:off x="7370587" y="275618"/>
            <a:ext cx="105346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10 minutes</a:t>
            </a:r>
            <a:endParaRPr sz="1800"/>
          </a:p>
        </p:txBody>
      </p:sp>
      <p:sp>
        <p:nvSpPr>
          <p:cNvPr id="430" name="Google Shape;430;p44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sp>
        <p:nvSpPr>
          <p:cNvPr id="431" name="Google Shape;431;p44"/>
          <p:cNvSpPr txBox="1"/>
          <p:nvPr/>
        </p:nvSpPr>
        <p:spPr>
          <a:xfrm>
            <a:off x="981872" y="105106"/>
            <a:ext cx="3373754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3339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Solo Exercise: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with Variables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4"/>
          <p:cNvSpPr txBox="1"/>
          <p:nvPr/>
        </p:nvSpPr>
        <p:spPr>
          <a:xfrm>
            <a:off x="530222" y="1206878"/>
            <a:ext cx="7966335" cy="3180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Let's work together and make some “Variable Magic”</a:t>
            </a:r>
            <a:endParaRPr b="1"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8775" lvl="0" marL="469900" marR="0" rtl="0" algn="l">
              <a:lnSpc>
                <a:spcPct val="100000"/>
              </a:lnSpc>
              <a:spcBef>
                <a:spcPts val="19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will print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‘a’ &gt; ‘Z’ )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return?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5925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I had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a=4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b=5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what would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print(  a = b )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return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8940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would you check is a is not equal to b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8940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bool method  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Truthy &amp; Falsy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0 &amp; 1  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Empty Variables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6558" lvl="0" marL="469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__ or	~~~	&amp; __|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5"/>
          <p:cNvSpPr txBox="1"/>
          <p:nvPr>
            <p:ph type="title"/>
          </p:nvPr>
        </p:nvSpPr>
        <p:spPr>
          <a:xfrm>
            <a:off x="530223" y="341207"/>
            <a:ext cx="255270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Control Structures</a:t>
            </a:r>
            <a:endParaRPr/>
          </a:p>
        </p:txBody>
      </p:sp>
      <p:sp>
        <p:nvSpPr>
          <p:cNvPr id="439" name="Google Shape;439;p45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sp>
        <p:nvSpPr>
          <p:cNvPr id="440" name="Google Shape;440;p45"/>
          <p:cNvSpPr txBox="1"/>
          <p:nvPr/>
        </p:nvSpPr>
        <p:spPr>
          <a:xfrm>
            <a:off x="403624" y="1207049"/>
            <a:ext cx="8153400" cy="2867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58419" lvl="0" marL="12700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block of programming that analyses variables and chooses a direction in which  to go based on given parameters is a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 structure.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265" marR="59689" rtl="0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term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ﬂow control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details the direction the program takes (how program  logic “ﬂows”). It determines how a computer will respond when given certain  conditions and parameters. Some typical structures include: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9271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9271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loops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9271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3915917" y="982798"/>
            <a:ext cx="1275522" cy="12733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0"/>
          <p:cNvSpPr/>
          <p:nvPr/>
        </p:nvSpPr>
        <p:spPr>
          <a:xfrm>
            <a:off x="1544951" y="982798"/>
            <a:ext cx="1275539" cy="12733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0"/>
          <p:cNvSpPr/>
          <p:nvPr/>
        </p:nvSpPr>
        <p:spPr>
          <a:xfrm>
            <a:off x="6321762" y="982798"/>
            <a:ext cx="1280147" cy="12801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0"/>
          <p:cNvSpPr/>
          <p:nvPr/>
        </p:nvSpPr>
        <p:spPr>
          <a:xfrm>
            <a:off x="3915917" y="2810519"/>
            <a:ext cx="1275522" cy="128014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0"/>
          <p:cNvSpPr/>
          <p:nvPr/>
        </p:nvSpPr>
        <p:spPr>
          <a:xfrm>
            <a:off x="1544951" y="2810519"/>
            <a:ext cx="1275539" cy="12733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0"/>
          <p:cNvSpPr/>
          <p:nvPr/>
        </p:nvSpPr>
        <p:spPr>
          <a:xfrm>
            <a:off x="6321762" y="2810519"/>
            <a:ext cx="1280147" cy="128014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0"/>
          <p:cNvSpPr txBox="1"/>
          <p:nvPr>
            <p:ph type="title"/>
          </p:nvPr>
        </p:nvSpPr>
        <p:spPr>
          <a:xfrm>
            <a:off x="530223" y="341207"/>
            <a:ext cx="215392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We Teach</a:t>
            </a:r>
            <a:endParaRPr/>
          </a:p>
        </p:txBody>
      </p:sp>
      <p:sp>
        <p:nvSpPr>
          <p:cNvPr id="88" name="Google Shape;88;p10"/>
          <p:cNvSpPr txBox="1"/>
          <p:nvPr/>
        </p:nvSpPr>
        <p:spPr>
          <a:xfrm>
            <a:off x="504823" y="4782807"/>
            <a:ext cx="1544955" cy="167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0"/>
          <p:cNvSpPr txBox="1"/>
          <p:nvPr/>
        </p:nvSpPr>
        <p:spPr>
          <a:xfrm>
            <a:off x="1761741" y="4149805"/>
            <a:ext cx="842644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Marketing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0"/>
          <p:cNvSpPr txBox="1"/>
          <p:nvPr/>
        </p:nvSpPr>
        <p:spPr>
          <a:xfrm>
            <a:off x="1880000" y="2308283"/>
            <a:ext cx="605790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Coding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0"/>
          <p:cNvSpPr txBox="1"/>
          <p:nvPr/>
        </p:nvSpPr>
        <p:spPr>
          <a:xfrm>
            <a:off x="4050713" y="2308283"/>
            <a:ext cx="1043305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UX &amp; Design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0"/>
          <p:cNvSpPr txBox="1"/>
          <p:nvPr/>
        </p:nvSpPr>
        <p:spPr>
          <a:xfrm>
            <a:off x="4198737" y="4149805"/>
            <a:ext cx="747395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0"/>
          <p:cNvSpPr txBox="1"/>
          <p:nvPr/>
        </p:nvSpPr>
        <p:spPr>
          <a:xfrm>
            <a:off x="6111262" y="4149805"/>
            <a:ext cx="1693545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Career Development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0"/>
          <p:cNvSpPr txBox="1"/>
          <p:nvPr/>
        </p:nvSpPr>
        <p:spPr>
          <a:xfrm>
            <a:off x="6754449" y="2308283"/>
            <a:ext cx="406400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6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46"/>
          <p:cNvSpPr txBox="1"/>
          <p:nvPr/>
        </p:nvSpPr>
        <p:spPr>
          <a:xfrm>
            <a:off x="494149" y="891581"/>
            <a:ext cx="6151245" cy="318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325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/ elif / else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conditions with boolean operators (i.e. &lt;, &gt;, ==)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Execute a single code block depending on result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True: code runs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6719" lvl="2" marL="13525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alone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4" lvl="2" marL="1293495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f/else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4" lvl="2" marL="1293495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if/elif(s)/else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Indentation controls end of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controls which code runs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6"/>
          <p:cNvSpPr txBox="1"/>
          <p:nvPr>
            <p:ph type="title"/>
          </p:nvPr>
        </p:nvSpPr>
        <p:spPr>
          <a:xfrm>
            <a:off x="530223" y="341207"/>
            <a:ext cx="255270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Control Structures</a:t>
            </a:r>
            <a:endParaRPr/>
          </a:p>
        </p:txBody>
      </p:sp>
      <p:sp>
        <p:nvSpPr>
          <p:cNvPr id="448" name="Google Shape;448;p46"/>
          <p:cNvSpPr/>
          <p:nvPr/>
        </p:nvSpPr>
        <p:spPr>
          <a:xfrm>
            <a:off x="4638665" y="1976446"/>
            <a:ext cx="4200516" cy="13811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46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7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47"/>
          <p:cNvSpPr txBox="1"/>
          <p:nvPr/>
        </p:nvSpPr>
        <p:spPr>
          <a:xfrm>
            <a:off x="494149" y="891581"/>
            <a:ext cx="5755005" cy="1918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325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loop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Repeat operations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Loop variable takes each value from list in turn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Indentation controls end of loop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Watch out for inﬁnite loops!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4" lvl="2" marL="129349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Interrupt or restart kernel when this happens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7"/>
          <p:cNvSpPr txBox="1"/>
          <p:nvPr>
            <p:ph type="title"/>
          </p:nvPr>
        </p:nvSpPr>
        <p:spPr>
          <a:xfrm>
            <a:off x="530223" y="341207"/>
            <a:ext cx="255270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Control Structures</a:t>
            </a:r>
            <a:endParaRPr/>
          </a:p>
        </p:txBody>
      </p:sp>
      <p:sp>
        <p:nvSpPr>
          <p:cNvPr id="457" name="Google Shape;457;p47"/>
          <p:cNvSpPr/>
          <p:nvPr/>
        </p:nvSpPr>
        <p:spPr>
          <a:xfrm>
            <a:off x="2162170" y="3052993"/>
            <a:ext cx="4724390" cy="15239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47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48"/>
          <p:cNvGrpSpPr/>
          <p:nvPr/>
        </p:nvGrpSpPr>
        <p:grpSpPr>
          <a:xfrm>
            <a:off x="124" y="49"/>
            <a:ext cx="9144000" cy="804598"/>
            <a:chOff x="124" y="49"/>
            <a:chExt cx="9144000" cy="804598"/>
          </a:xfrm>
        </p:grpSpPr>
        <p:sp>
          <p:nvSpPr>
            <p:cNvPr id="464" name="Google Shape;464;p48"/>
            <p:cNvSpPr/>
            <p:nvPr/>
          </p:nvSpPr>
          <p:spPr>
            <a:xfrm>
              <a:off x="124" y="49"/>
              <a:ext cx="9144000" cy="801370"/>
            </a:xfrm>
            <a:custGeom>
              <a:rect b="b" l="l" r="r" t="t"/>
              <a:pathLst>
                <a:path extrusionOk="0" h="801370" w="9144000">
                  <a:moveTo>
                    <a:pt x="9143981" y="801298"/>
                  </a:moveTo>
                  <a:lnTo>
                    <a:pt x="0" y="801298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801298"/>
                  </a:lnTo>
                  <a:close/>
                </a:path>
              </a:pathLst>
            </a:custGeom>
            <a:solidFill>
              <a:srgbClr val="FFDB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48"/>
            <p:cNvSpPr/>
            <p:nvPr/>
          </p:nvSpPr>
          <p:spPr>
            <a:xfrm>
              <a:off x="271799" y="167899"/>
              <a:ext cx="596448" cy="63674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48"/>
            <p:cNvSpPr/>
            <p:nvPr/>
          </p:nvSpPr>
          <p:spPr>
            <a:xfrm>
              <a:off x="8496558" y="179337"/>
              <a:ext cx="393599" cy="39359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7" name="Google Shape;467;p48"/>
          <p:cNvSpPr txBox="1"/>
          <p:nvPr>
            <p:ph type="title"/>
          </p:nvPr>
        </p:nvSpPr>
        <p:spPr>
          <a:xfrm>
            <a:off x="7370587" y="275618"/>
            <a:ext cx="105346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15 minutes</a:t>
            </a:r>
            <a:endParaRPr sz="1800"/>
          </a:p>
        </p:txBody>
      </p:sp>
      <p:sp>
        <p:nvSpPr>
          <p:cNvPr id="468" name="Google Shape;468;p48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sp>
        <p:nvSpPr>
          <p:cNvPr id="469" name="Google Shape;469;p48"/>
          <p:cNvSpPr txBox="1"/>
          <p:nvPr/>
        </p:nvSpPr>
        <p:spPr>
          <a:xfrm>
            <a:off x="981872" y="105106"/>
            <a:ext cx="4123528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3339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Solo Exercise: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with Control Structures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8"/>
          <p:cNvSpPr txBox="1"/>
          <p:nvPr/>
        </p:nvSpPr>
        <p:spPr>
          <a:xfrm>
            <a:off x="457717" y="817859"/>
            <a:ext cx="7966335" cy="3888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Let's work together and make some “Decisions”</a:t>
            </a:r>
            <a:endParaRPr b="1"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8775" lvl="0" marL="469900" marR="0" rtl="0" algn="l">
              <a:lnSpc>
                <a:spcPct val="100000"/>
              </a:lnSpc>
              <a:spcBef>
                <a:spcPts val="192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 a conditional to read variable temp. If 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 is greater than 25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then print, 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go to the beach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if it is 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 or lower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print 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Netflix it is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5925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 a conditional to read variable temp. If 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 is greater than 30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then print, 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go to the beach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If 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 is greater than 15 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print, 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go for a walk, 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it is 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or lower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print 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Netflix it is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8940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user input for number and print out if it is odd or even.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8940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value to two variables, check if they are numbers, if either is not print a message.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they are numbers print which is greater than the other, or if they are equal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8940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a string to variable and loop over the characters of the string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49"/>
          <p:cNvSpPr txBox="1"/>
          <p:nvPr>
            <p:ph type="title"/>
          </p:nvPr>
        </p:nvSpPr>
        <p:spPr>
          <a:xfrm>
            <a:off x="530223" y="341207"/>
            <a:ext cx="217995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Structures</a:t>
            </a:r>
            <a:endParaRPr/>
          </a:p>
        </p:txBody>
      </p:sp>
      <p:sp>
        <p:nvSpPr>
          <p:cNvPr id="477" name="Google Shape;477;p49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sp>
        <p:nvSpPr>
          <p:cNvPr id="478" name="Google Shape;478;p49"/>
          <p:cNvSpPr txBox="1"/>
          <p:nvPr/>
        </p:nvSpPr>
        <p:spPr>
          <a:xfrm>
            <a:off x="403624" y="891581"/>
            <a:ext cx="8011795" cy="2549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structure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particular way of storing and organizing data in a computer  so that it can be used eﬃciently.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examples in Python include: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9271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9271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Tuples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9271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Dictionaries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9271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Dataframes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0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50"/>
          <p:cNvSpPr txBox="1"/>
          <p:nvPr/>
        </p:nvSpPr>
        <p:spPr>
          <a:xfrm>
            <a:off x="494149" y="438150"/>
            <a:ext cx="4054475" cy="4747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325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collection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objects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4" lvl="2" marL="1293495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Mixed types are okay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Deﬁned with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square brackets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]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can be modiﬁed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4" lvl="2" marL="129349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my_list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.append()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4" lvl="2" marL="1293495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my_list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.insert()</a:t>
            </a:r>
            <a:endParaRPr/>
          </a:p>
          <a:p>
            <a:pPr indent="-367664" lvl="2" marL="1293495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my_list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.remove()</a:t>
            </a:r>
            <a:endParaRPr/>
          </a:p>
          <a:p>
            <a:pPr indent="-367664" lvl="2" marL="1293495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my_list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.pop()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 Index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0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Slicing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4" lvl="1" marL="1293495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elements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4" lvl="1" marL="1293495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my_list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0" marL="836294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/ Loop with List</a:t>
            </a:r>
            <a:endParaRPr/>
          </a:p>
          <a:p>
            <a:pPr indent="-253364" lvl="0" marL="836295" marR="0" rtl="0" algn="l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50"/>
          <p:cNvSpPr txBox="1"/>
          <p:nvPr>
            <p:ph type="title"/>
          </p:nvPr>
        </p:nvSpPr>
        <p:spPr>
          <a:xfrm>
            <a:off x="530223" y="209550"/>
            <a:ext cx="217995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Structures</a:t>
            </a:r>
            <a:endParaRPr/>
          </a:p>
        </p:txBody>
      </p:sp>
      <p:sp>
        <p:nvSpPr>
          <p:cNvPr id="486" name="Google Shape;486;p50"/>
          <p:cNvSpPr/>
          <p:nvPr/>
        </p:nvSpPr>
        <p:spPr>
          <a:xfrm>
            <a:off x="4804898" y="498367"/>
            <a:ext cx="4172882" cy="30479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50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51"/>
          <p:cNvGrpSpPr/>
          <p:nvPr/>
        </p:nvGrpSpPr>
        <p:grpSpPr>
          <a:xfrm>
            <a:off x="124" y="49"/>
            <a:ext cx="9144000" cy="804598"/>
            <a:chOff x="124" y="49"/>
            <a:chExt cx="9144000" cy="804598"/>
          </a:xfrm>
        </p:grpSpPr>
        <p:sp>
          <p:nvSpPr>
            <p:cNvPr id="493" name="Google Shape;493;p51"/>
            <p:cNvSpPr/>
            <p:nvPr/>
          </p:nvSpPr>
          <p:spPr>
            <a:xfrm>
              <a:off x="124" y="49"/>
              <a:ext cx="9144000" cy="801370"/>
            </a:xfrm>
            <a:custGeom>
              <a:rect b="b" l="l" r="r" t="t"/>
              <a:pathLst>
                <a:path extrusionOk="0" h="801370" w="9144000">
                  <a:moveTo>
                    <a:pt x="9143981" y="801298"/>
                  </a:moveTo>
                  <a:lnTo>
                    <a:pt x="0" y="801298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801298"/>
                  </a:lnTo>
                  <a:close/>
                </a:path>
              </a:pathLst>
            </a:custGeom>
            <a:solidFill>
              <a:srgbClr val="FFDB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271799" y="167899"/>
              <a:ext cx="596448" cy="63674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8496558" y="179337"/>
              <a:ext cx="393599" cy="39359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6" name="Google Shape;496;p51"/>
          <p:cNvSpPr txBox="1"/>
          <p:nvPr>
            <p:ph type="title"/>
          </p:nvPr>
        </p:nvSpPr>
        <p:spPr>
          <a:xfrm>
            <a:off x="7370587" y="275618"/>
            <a:ext cx="105346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15 minutes</a:t>
            </a:r>
            <a:endParaRPr sz="1800"/>
          </a:p>
        </p:txBody>
      </p:sp>
      <p:sp>
        <p:nvSpPr>
          <p:cNvPr id="497" name="Google Shape;497;p51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sp>
        <p:nvSpPr>
          <p:cNvPr id="498" name="Google Shape;498;p51"/>
          <p:cNvSpPr txBox="1"/>
          <p:nvPr/>
        </p:nvSpPr>
        <p:spPr>
          <a:xfrm>
            <a:off x="981872" y="105106"/>
            <a:ext cx="4123528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3339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Solo Exercise: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with Lists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1"/>
          <p:cNvSpPr txBox="1"/>
          <p:nvPr/>
        </p:nvSpPr>
        <p:spPr>
          <a:xfrm>
            <a:off x="457717" y="817859"/>
            <a:ext cx="7966335" cy="4721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Let's work together with some “Lists”</a:t>
            </a:r>
            <a:endParaRPr b="1"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1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1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list of all classmates =&gt;  mates.</a:t>
            </a:r>
            <a:endParaRPr/>
          </a:p>
          <a:p>
            <a:pPr indent="-257175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8775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 length of list.</a:t>
            </a:r>
            <a:endParaRPr/>
          </a:p>
          <a:p>
            <a:pPr indent="-358775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 2</a:t>
            </a:r>
            <a:r>
              <a:rPr baseline="30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name on list.</a:t>
            </a:r>
            <a:endParaRPr/>
          </a:p>
          <a:p>
            <a:pPr indent="-358775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Delete 1</a:t>
            </a:r>
            <a:r>
              <a:rPr baseline="30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name in the list and add to variable name_removed.</a:t>
            </a:r>
            <a:endParaRPr/>
          </a:p>
          <a:p>
            <a:pPr indent="-358775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the name deleted in step 3, to the end of list.</a:t>
            </a:r>
            <a:endParaRPr/>
          </a:p>
          <a:p>
            <a:pPr indent="-358775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the added name from last location.</a:t>
            </a:r>
            <a:endParaRPr/>
          </a:p>
          <a:p>
            <a:pPr indent="-358775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Re-add the name at 1</a:t>
            </a:r>
            <a:r>
              <a:rPr baseline="30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location.</a:t>
            </a:r>
            <a:endParaRPr/>
          </a:p>
          <a:p>
            <a:pPr indent="0" lvl="0" marL="111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1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Loop with Lists</a:t>
            </a:r>
            <a:endParaRPr/>
          </a:p>
          <a:p>
            <a:pPr indent="0" lvl="0" marL="1111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8775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Loop through the list of mates and print “Welcome to the class, &lt;mate name&gt;”</a:t>
            </a:r>
            <a:endParaRPr/>
          </a:p>
          <a:p>
            <a:pPr indent="-358775" lvl="0" marL="469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Loop through the list of mates and print names which have ‘a’ in the name</a:t>
            </a:r>
            <a:endParaRPr/>
          </a:p>
          <a:p>
            <a:pPr indent="-358775" lvl="0" marL="469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Loop through the list of mates and print first ‘n’ names from the list</a:t>
            </a:r>
            <a:endParaRPr/>
          </a:p>
          <a:p>
            <a:pPr indent="-257175" lvl="0" marL="469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2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52"/>
          <p:cNvSpPr txBox="1"/>
          <p:nvPr/>
        </p:nvSpPr>
        <p:spPr>
          <a:xfrm>
            <a:off x="494149" y="891581"/>
            <a:ext cx="4574540" cy="2865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325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Tuples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very similar to lists, but: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2" marL="1293495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are deﬁned with  parentheses ( ) instead of square  brackets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6395" lvl="2" marL="366395" marR="777240" rtl="0" algn="r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cannot be changed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6395" lvl="3" marL="366395" marR="754380" rtl="0" algn="r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append() method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6395" lvl="3" marL="366395" marR="762000" rtl="0" algn="r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remove() method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Slicing works the same way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52"/>
          <p:cNvSpPr txBox="1"/>
          <p:nvPr>
            <p:ph type="title"/>
          </p:nvPr>
        </p:nvSpPr>
        <p:spPr>
          <a:xfrm>
            <a:off x="530223" y="341207"/>
            <a:ext cx="217995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Structures</a:t>
            </a:r>
            <a:endParaRPr/>
          </a:p>
        </p:txBody>
      </p:sp>
      <p:sp>
        <p:nvSpPr>
          <p:cNvPr id="507" name="Google Shape;507;p52"/>
          <p:cNvSpPr/>
          <p:nvPr/>
        </p:nvSpPr>
        <p:spPr>
          <a:xfrm>
            <a:off x="5185339" y="868848"/>
            <a:ext cx="3624092" cy="21907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52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3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53"/>
          <p:cNvSpPr txBox="1"/>
          <p:nvPr/>
        </p:nvSpPr>
        <p:spPr>
          <a:xfrm>
            <a:off x="494149" y="891581"/>
            <a:ext cx="3837940" cy="1602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325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Dictionaries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Collections of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key/value pairs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Deﬁned by curly brackets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}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Slicing uses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0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not preserved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53"/>
          <p:cNvSpPr txBox="1"/>
          <p:nvPr>
            <p:ph type="title"/>
          </p:nvPr>
        </p:nvSpPr>
        <p:spPr>
          <a:xfrm>
            <a:off x="530223" y="341207"/>
            <a:ext cx="217995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Structures</a:t>
            </a:r>
            <a:endParaRPr/>
          </a:p>
        </p:txBody>
      </p:sp>
      <p:sp>
        <p:nvSpPr>
          <p:cNvPr id="516" name="Google Shape;516;p53"/>
          <p:cNvSpPr/>
          <p:nvPr/>
        </p:nvSpPr>
        <p:spPr>
          <a:xfrm>
            <a:off x="942973" y="2872019"/>
            <a:ext cx="7324710" cy="17906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53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4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54"/>
          <p:cNvSpPr txBox="1"/>
          <p:nvPr/>
        </p:nvSpPr>
        <p:spPr>
          <a:xfrm>
            <a:off x="494149" y="662981"/>
            <a:ext cx="7660005" cy="2233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325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Groups of instructions repeat / create abstractions of common tasks.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Divide our code into useful blocks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order, making the code more readable and reusable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 name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(input1, input2, …)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line is “Document String” describing how function works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Deﬁnition saves instructions only - no execution!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54"/>
          <p:cNvSpPr txBox="1"/>
          <p:nvPr>
            <p:ph type="title"/>
          </p:nvPr>
        </p:nvSpPr>
        <p:spPr>
          <a:xfrm>
            <a:off x="530223" y="341207"/>
            <a:ext cx="2552700" cy="391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Control Structures</a:t>
            </a:r>
            <a:endParaRPr/>
          </a:p>
        </p:txBody>
      </p:sp>
      <p:sp>
        <p:nvSpPr>
          <p:cNvPr id="525" name="Google Shape;525;p54"/>
          <p:cNvSpPr/>
          <p:nvPr/>
        </p:nvSpPr>
        <p:spPr>
          <a:xfrm>
            <a:off x="1924046" y="2980769"/>
            <a:ext cx="5295889" cy="18668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54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5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55"/>
          <p:cNvSpPr txBox="1"/>
          <p:nvPr/>
        </p:nvSpPr>
        <p:spPr>
          <a:xfrm>
            <a:off x="494149" y="891581"/>
            <a:ext cx="5576570" cy="1602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325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functions with parentheses after the name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Needs to be deﬁned before it can be executed!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return value is saved in var2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functions can be run on the result!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55"/>
          <p:cNvSpPr txBox="1"/>
          <p:nvPr>
            <p:ph type="title"/>
          </p:nvPr>
        </p:nvSpPr>
        <p:spPr>
          <a:xfrm>
            <a:off x="530223" y="341207"/>
            <a:ext cx="255270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Control Structures</a:t>
            </a:r>
            <a:endParaRPr/>
          </a:p>
        </p:txBody>
      </p:sp>
      <p:sp>
        <p:nvSpPr>
          <p:cNvPr id="534" name="Google Shape;534;p55"/>
          <p:cNvSpPr/>
          <p:nvPr/>
        </p:nvSpPr>
        <p:spPr>
          <a:xfrm>
            <a:off x="1801933" y="2695569"/>
            <a:ext cx="5791188" cy="191452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55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1"/>
          <p:cNvSpPr txBox="1"/>
          <p:nvPr>
            <p:ph type="title"/>
          </p:nvPr>
        </p:nvSpPr>
        <p:spPr>
          <a:xfrm>
            <a:off x="530223" y="341207"/>
            <a:ext cx="137414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Me</a:t>
            </a:r>
            <a:endParaRPr/>
          </a:p>
        </p:txBody>
      </p:sp>
      <p:sp>
        <p:nvSpPr>
          <p:cNvPr id="101" name="Google Shape;101;p11"/>
          <p:cNvSpPr/>
          <p:nvPr/>
        </p:nvSpPr>
        <p:spPr>
          <a:xfrm>
            <a:off x="3459467" y="2064265"/>
            <a:ext cx="4632960" cy="0"/>
          </a:xfrm>
          <a:custGeom>
            <a:rect b="b" l="l" r="r" t="t"/>
            <a:pathLst>
              <a:path extrusionOk="0" h="120000" w="4632959">
                <a:moveTo>
                  <a:pt x="0" y="0"/>
                </a:moveTo>
                <a:lnTo>
                  <a:pt x="4632890" y="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1"/>
          <p:cNvSpPr txBox="1"/>
          <p:nvPr/>
        </p:nvSpPr>
        <p:spPr>
          <a:xfrm>
            <a:off x="3457860" y="1076919"/>
            <a:ext cx="5228940" cy="40094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93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41A23"/>
                </a:solidFill>
                <a:latin typeface="Arial"/>
                <a:ea typeface="Arial"/>
                <a:cs typeface="Arial"/>
                <a:sym typeface="Arial"/>
              </a:rPr>
              <a:t>Anshu Bantra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3815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Senior Analyst, Bushfire Recovery Victoria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29" lvl="0" marL="544195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Started my career as a software engineer, however, over time realized my love for data and moved over to using data to get insights.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29" lvl="0" marL="544195" marR="63690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Love teaching and sharing my knowledge.</a:t>
            </a:r>
            <a:endParaRPr/>
          </a:p>
          <a:p>
            <a:pPr indent="-367029" lvl="0" marL="544195" marR="63690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with GA since 2015.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29" lvl="0" marL="544195" marR="63690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have worked extensively with various SQL’s, Excel, VBA, Python, etc. (Also, some extinct ones like Pascal &amp; Fortran ☺)</a:t>
            </a:r>
            <a:endParaRPr/>
          </a:p>
          <a:p>
            <a:pPr indent="-367029" lvl="0" marL="544195" marR="63690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Based in Melbourne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1"/>
          <p:cNvSpPr txBox="1"/>
          <p:nvPr/>
        </p:nvSpPr>
        <p:spPr>
          <a:xfrm>
            <a:off x="530223" y="4784712"/>
            <a:ext cx="1475740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| © 2019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62271"/>
            <a:ext cx="2747240" cy="4122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56"/>
          <p:cNvGrpSpPr/>
          <p:nvPr/>
        </p:nvGrpSpPr>
        <p:grpSpPr>
          <a:xfrm>
            <a:off x="124" y="49"/>
            <a:ext cx="9144000" cy="804598"/>
            <a:chOff x="124" y="49"/>
            <a:chExt cx="9144000" cy="804598"/>
          </a:xfrm>
        </p:grpSpPr>
        <p:sp>
          <p:nvSpPr>
            <p:cNvPr id="541" name="Google Shape;541;p56"/>
            <p:cNvSpPr/>
            <p:nvPr/>
          </p:nvSpPr>
          <p:spPr>
            <a:xfrm>
              <a:off x="124" y="49"/>
              <a:ext cx="9144000" cy="801370"/>
            </a:xfrm>
            <a:custGeom>
              <a:rect b="b" l="l" r="r" t="t"/>
              <a:pathLst>
                <a:path extrusionOk="0" h="801370" w="9144000">
                  <a:moveTo>
                    <a:pt x="9143981" y="801298"/>
                  </a:moveTo>
                  <a:lnTo>
                    <a:pt x="0" y="801298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801298"/>
                  </a:lnTo>
                  <a:close/>
                </a:path>
              </a:pathLst>
            </a:custGeom>
            <a:solidFill>
              <a:srgbClr val="FFDB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56"/>
            <p:cNvSpPr/>
            <p:nvPr/>
          </p:nvSpPr>
          <p:spPr>
            <a:xfrm>
              <a:off x="271799" y="167899"/>
              <a:ext cx="596448" cy="63674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56"/>
            <p:cNvSpPr/>
            <p:nvPr/>
          </p:nvSpPr>
          <p:spPr>
            <a:xfrm>
              <a:off x="8496558" y="179337"/>
              <a:ext cx="393599" cy="39359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" name="Google Shape;544;p56"/>
          <p:cNvSpPr txBox="1"/>
          <p:nvPr>
            <p:ph type="title"/>
          </p:nvPr>
        </p:nvSpPr>
        <p:spPr>
          <a:xfrm>
            <a:off x="7370587" y="275618"/>
            <a:ext cx="105346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15 minutes</a:t>
            </a:r>
            <a:endParaRPr sz="1800"/>
          </a:p>
        </p:txBody>
      </p:sp>
      <p:sp>
        <p:nvSpPr>
          <p:cNvPr id="545" name="Google Shape;545;p56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sp>
        <p:nvSpPr>
          <p:cNvPr id="546" name="Google Shape;546;p56"/>
          <p:cNvSpPr txBox="1"/>
          <p:nvPr/>
        </p:nvSpPr>
        <p:spPr>
          <a:xfrm>
            <a:off x="981872" y="105106"/>
            <a:ext cx="4123528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3339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Solo Exercise: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with Functions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56"/>
          <p:cNvSpPr txBox="1"/>
          <p:nvPr/>
        </p:nvSpPr>
        <p:spPr>
          <a:xfrm>
            <a:off x="457717" y="817859"/>
            <a:ext cx="7966335" cy="27520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Let's work together with some “Fucntions”</a:t>
            </a:r>
            <a:endParaRPr b="1"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1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8775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function to add 3 numbers.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8775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function to print first </a:t>
            </a:r>
            <a:r>
              <a:rPr b="1"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‘n’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odd numbers.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8775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function FIZZBUZZ</a:t>
            </a:r>
            <a:endParaRPr/>
          </a:p>
          <a:p>
            <a:pPr indent="0" lvl="0" marL="111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# Write a function that prints the numbers from 1 to 101.</a:t>
            </a:r>
            <a:endParaRPr/>
          </a:p>
          <a:p>
            <a:pPr indent="0" lvl="0" marL="111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# But, for multiples of three, print “Fizz” instead of the number.</a:t>
            </a:r>
            <a:endParaRPr/>
          </a:p>
          <a:p>
            <a:pPr indent="0" lvl="0" marL="111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# For multiples of five, print “Buzz”.</a:t>
            </a:r>
            <a:endParaRPr/>
          </a:p>
          <a:p>
            <a:pPr indent="0" lvl="0" marL="111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# For numbers which are multiples of both three and five, print “FizzBuzz”.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7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57"/>
          <p:cNvSpPr txBox="1"/>
          <p:nvPr/>
        </p:nvSpPr>
        <p:spPr>
          <a:xfrm>
            <a:off x="494149" y="891581"/>
            <a:ext cx="6550659" cy="1918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325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Packages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4229" lvl="1" marL="1293495" marR="76517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 new libraries to add functionality to Python:  conda install &lt;name&gt;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50695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93495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 install &lt;name&gt;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packages by importing them into your Python scripts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7"/>
          <p:cNvSpPr txBox="1"/>
          <p:nvPr>
            <p:ph type="title"/>
          </p:nvPr>
        </p:nvSpPr>
        <p:spPr>
          <a:xfrm>
            <a:off x="530223" y="341207"/>
            <a:ext cx="253047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Expanding python</a:t>
            </a:r>
            <a:endParaRPr/>
          </a:p>
        </p:txBody>
      </p:sp>
      <p:sp>
        <p:nvSpPr>
          <p:cNvPr id="555" name="Google Shape;555;p57"/>
          <p:cNvSpPr/>
          <p:nvPr/>
        </p:nvSpPr>
        <p:spPr>
          <a:xfrm>
            <a:off x="7026661" y="594998"/>
            <a:ext cx="1660121" cy="17763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57"/>
          <p:cNvSpPr/>
          <p:nvPr/>
        </p:nvSpPr>
        <p:spPr>
          <a:xfrm>
            <a:off x="2800994" y="3048368"/>
            <a:ext cx="3542017" cy="12938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57"/>
          <p:cNvSpPr txBox="1"/>
          <p:nvPr>
            <p:ph idx="12" type="sldNum"/>
          </p:nvPr>
        </p:nvSpPr>
        <p:spPr>
          <a:xfrm>
            <a:off x="504823" y="4782807"/>
            <a:ext cx="1570989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8"/>
          <p:cNvSpPr/>
          <p:nvPr/>
        </p:nvSpPr>
        <p:spPr>
          <a:xfrm>
            <a:off x="124" y="49"/>
            <a:ext cx="9144000" cy="659765"/>
          </a:xfrm>
          <a:custGeom>
            <a:rect b="b" l="l" r="r" t="t"/>
            <a:pathLst>
              <a:path extrusionOk="0" h="659765" w="9144000">
                <a:moveTo>
                  <a:pt x="9143981" y="659698"/>
                </a:moveTo>
                <a:lnTo>
                  <a:pt x="0" y="659698"/>
                </a:lnTo>
                <a:lnTo>
                  <a:pt x="0" y="0"/>
                </a:lnTo>
                <a:lnTo>
                  <a:pt x="9143981" y="0"/>
                </a:lnTo>
                <a:lnTo>
                  <a:pt x="9143981" y="659698"/>
                </a:lnTo>
                <a:close/>
              </a:path>
            </a:pathLst>
          </a:custGeom>
          <a:solidFill>
            <a:srgbClr val="8EBF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58"/>
          <p:cNvSpPr/>
          <p:nvPr/>
        </p:nvSpPr>
        <p:spPr>
          <a:xfrm>
            <a:off x="8392807" y="4622440"/>
            <a:ext cx="316049" cy="3160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58"/>
          <p:cNvSpPr/>
          <p:nvPr/>
        </p:nvSpPr>
        <p:spPr>
          <a:xfrm>
            <a:off x="68924" y="49"/>
            <a:ext cx="640383" cy="6596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58"/>
          <p:cNvSpPr txBox="1"/>
          <p:nvPr>
            <p:ph type="title"/>
          </p:nvPr>
        </p:nvSpPr>
        <p:spPr>
          <a:xfrm>
            <a:off x="843048" y="230130"/>
            <a:ext cx="316166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Real Cases: Expanding python</a:t>
            </a:r>
            <a:endParaRPr sz="1800"/>
          </a:p>
        </p:txBody>
      </p:sp>
      <p:sp>
        <p:nvSpPr>
          <p:cNvPr id="566" name="Google Shape;566;p58"/>
          <p:cNvSpPr txBox="1"/>
          <p:nvPr/>
        </p:nvSpPr>
        <p:spPr>
          <a:xfrm>
            <a:off x="568448" y="1106932"/>
            <a:ext cx="6258560" cy="3154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 Packages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manipulation:	</a:t>
            </a:r>
            <a:r>
              <a:rPr lang="en-US" sz="18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rPr>
              <a:t>pandas, Numpy, scipy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Learning:		</a:t>
            </a:r>
            <a:r>
              <a:rPr lang="en-US" sz="18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rPr>
              <a:t>scikit-learn, nltk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Databases:		</a:t>
            </a:r>
            <a:r>
              <a:rPr lang="en-US" sz="18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rPr>
              <a:t>psycopq2, sqlalchemy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Visualizations:		</a:t>
            </a:r>
            <a:r>
              <a:rPr lang="en-US" sz="18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rPr>
              <a:t>matplotlib, plotly, bokeh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 calls / web scraping: </a:t>
            </a:r>
            <a:r>
              <a:rPr lang="en-US" sz="18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rPr>
              <a:t>requests, BeautifulSoup, Scrapy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development:		</a:t>
            </a:r>
            <a:r>
              <a:rPr lang="en-US" sz="18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rPr>
              <a:t>Django, Flask, Twisted, Scapy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Game Development:	</a:t>
            </a:r>
            <a:r>
              <a:rPr lang="en-US" sz="18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rPr>
              <a:t>Pygame, Pyglet</a:t>
            </a:r>
            <a:endParaRPr sz="1800">
              <a:solidFill>
                <a:srgbClr val="7E7E7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Desktop App:</a:t>
            </a:r>
            <a:r>
              <a:rPr lang="en-US" sz="18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rPr>
              <a:t>	pyQt, Tkinter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294576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More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8"/>
          <p:cNvSpPr txBox="1"/>
          <p:nvPr/>
        </p:nvSpPr>
        <p:spPr>
          <a:xfrm>
            <a:off x="213874" y="4773664"/>
            <a:ext cx="153352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47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58"/>
          <p:cNvSpPr/>
          <p:nvPr/>
        </p:nvSpPr>
        <p:spPr>
          <a:xfrm>
            <a:off x="6967711" y="1561571"/>
            <a:ext cx="1888096" cy="2020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9"/>
          <p:cNvSpPr/>
          <p:nvPr/>
        </p:nvSpPr>
        <p:spPr>
          <a:xfrm>
            <a:off x="1399722" y="1863421"/>
            <a:ext cx="2638425" cy="0"/>
          </a:xfrm>
          <a:custGeom>
            <a:rect b="b" l="l" r="r" t="t"/>
            <a:pathLst>
              <a:path extrusionOk="0" h="120000" w="2638425">
                <a:moveTo>
                  <a:pt x="0" y="0"/>
                </a:moveTo>
                <a:lnTo>
                  <a:pt x="2638194" y="0"/>
                </a:lnTo>
              </a:path>
            </a:pathLst>
          </a:custGeom>
          <a:noFill/>
          <a:ln cap="flat" cmpd="sng" w="9525">
            <a:solidFill>
              <a:srgbClr val="E41A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59"/>
          <p:cNvSpPr/>
          <p:nvPr/>
        </p:nvSpPr>
        <p:spPr>
          <a:xfrm>
            <a:off x="4913965" y="1863421"/>
            <a:ext cx="2638425" cy="0"/>
          </a:xfrm>
          <a:custGeom>
            <a:rect b="b" l="l" r="r" t="t"/>
            <a:pathLst>
              <a:path extrusionOk="0" h="120000" w="2638425">
                <a:moveTo>
                  <a:pt x="0" y="0"/>
                </a:moveTo>
                <a:lnTo>
                  <a:pt x="2638194" y="0"/>
                </a:lnTo>
              </a:path>
            </a:pathLst>
          </a:custGeom>
          <a:noFill/>
          <a:ln cap="flat" cmpd="sng" w="9525">
            <a:solidFill>
              <a:srgbClr val="E41A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59"/>
          <p:cNvSpPr txBox="1"/>
          <p:nvPr>
            <p:ph type="title"/>
          </p:nvPr>
        </p:nvSpPr>
        <p:spPr>
          <a:xfrm>
            <a:off x="1784241" y="1497514"/>
            <a:ext cx="5231765" cy="1122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E41A23"/>
                </a:solidFill>
              </a:rPr>
              <a:t>I have students le</a:t>
            </a:r>
            <a:r>
              <a:rPr b="0" baseline="30000" lang="en-US" sz="1080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600">
                <a:solidFill>
                  <a:srgbClr val="E41A23"/>
                </a:solidFill>
              </a:rPr>
              <a:t>arn Python in our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9"/>
          <p:cNvSpPr txBox="1"/>
          <p:nvPr/>
        </p:nvSpPr>
        <p:spPr>
          <a:xfrm>
            <a:off x="530223" y="4773664"/>
            <a:ext cx="154114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48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9"/>
          <p:cNvSpPr txBox="1"/>
          <p:nvPr/>
        </p:nvSpPr>
        <p:spPr>
          <a:xfrm>
            <a:off x="1471142" y="2477952"/>
            <a:ext cx="5859145" cy="2078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635" lvl="0" marL="1270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41A23"/>
                </a:solidFill>
                <a:latin typeface="Arial"/>
                <a:ea typeface="Arial"/>
                <a:cs typeface="Arial"/>
                <a:sym typeface="Arial"/>
              </a:rPr>
              <a:t>undergraduate and graduate Web  courses. Why? Because there's nothing  else with the ﬂexibility or as many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41A23"/>
                </a:solidFill>
                <a:latin typeface="Arial"/>
                <a:ea typeface="Arial"/>
                <a:cs typeface="Arial"/>
                <a:sym typeface="Arial"/>
              </a:rPr>
              <a:t>pre-built libraries...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38125" marR="0" rtl="0" algn="ctr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41A23"/>
                </a:solidFill>
                <a:latin typeface="Arial"/>
                <a:ea typeface="Arial"/>
                <a:cs typeface="Arial"/>
                <a:sym typeface="Arial"/>
              </a:rPr>
              <a:t>Prof. James A. Hendler, Univ. of Maryland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0"/>
          <p:cNvSpPr txBox="1"/>
          <p:nvPr/>
        </p:nvSpPr>
        <p:spPr>
          <a:xfrm>
            <a:off x="692518" y="1421016"/>
            <a:ext cx="149225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 to Python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60"/>
          <p:cNvSpPr txBox="1"/>
          <p:nvPr>
            <p:ph type="title"/>
          </p:nvPr>
        </p:nvSpPr>
        <p:spPr>
          <a:xfrm>
            <a:off x="692526" y="1768537"/>
            <a:ext cx="5896610" cy="148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Python Programming  Practice!</a:t>
            </a:r>
            <a:endParaRPr sz="4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1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61"/>
          <p:cNvSpPr txBox="1"/>
          <p:nvPr/>
        </p:nvSpPr>
        <p:spPr>
          <a:xfrm>
            <a:off x="494149" y="929681"/>
            <a:ext cx="6912609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https://github.com/kasun-maldeni/intro-to-python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61"/>
          <p:cNvSpPr txBox="1"/>
          <p:nvPr/>
        </p:nvSpPr>
        <p:spPr>
          <a:xfrm>
            <a:off x="504823" y="4782807"/>
            <a:ext cx="1573530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61"/>
          <p:cNvSpPr txBox="1"/>
          <p:nvPr>
            <p:ph type="title"/>
          </p:nvPr>
        </p:nvSpPr>
        <p:spPr>
          <a:xfrm>
            <a:off x="530223" y="341207"/>
            <a:ext cx="336232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Lets go here to Practice!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2"/>
          <p:cNvSpPr/>
          <p:nvPr/>
        </p:nvSpPr>
        <p:spPr>
          <a:xfrm>
            <a:off x="1399722" y="1863421"/>
            <a:ext cx="2638425" cy="0"/>
          </a:xfrm>
          <a:custGeom>
            <a:rect b="b" l="l" r="r" t="t"/>
            <a:pathLst>
              <a:path extrusionOk="0" h="120000" w="2638425">
                <a:moveTo>
                  <a:pt x="0" y="0"/>
                </a:moveTo>
                <a:lnTo>
                  <a:pt x="2638194" y="0"/>
                </a:lnTo>
              </a:path>
            </a:pathLst>
          </a:custGeom>
          <a:noFill/>
          <a:ln cap="flat" cmpd="sng" w="9525">
            <a:solidFill>
              <a:srgbClr val="E41A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62"/>
          <p:cNvSpPr/>
          <p:nvPr/>
        </p:nvSpPr>
        <p:spPr>
          <a:xfrm>
            <a:off x="4913965" y="1863421"/>
            <a:ext cx="2638425" cy="0"/>
          </a:xfrm>
          <a:custGeom>
            <a:rect b="b" l="l" r="r" t="t"/>
            <a:pathLst>
              <a:path extrusionOk="0" h="120000" w="2638425">
                <a:moveTo>
                  <a:pt x="0" y="0"/>
                </a:moveTo>
                <a:lnTo>
                  <a:pt x="2638194" y="0"/>
                </a:lnTo>
              </a:path>
            </a:pathLst>
          </a:custGeom>
          <a:noFill/>
          <a:ln cap="flat" cmpd="sng" w="9525">
            <a:solidFill>
              <a:srgbClr val="E41A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62"/>
          <p:cNvSpPr txBox="1"/>
          <p:nvPr>
            <p:ph idx="1" type="body"/>
          </p:nvPr>
        </p:nvSpPr>
        <p:spPr>
          <a:xfrm>
            <a:off x="2383293" y="1604365"/>
            <a:ext cx="4190365" cy="1122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goal is to</a:t>
            </a:r>
            <a:r>
              <a:rPr b="0" baseline="30000" lang="en-US" sz="1080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600"/>
              <a:t>turn data into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62"/>
          <p:cNvSpPr txBox="1"/>
          <p:nvPr/>
        </p:nvSpPr>
        <p:spPr>
          <a:xfrm>
            <a:off x="504823" y="4782807"/>
            <a:ext cx="1573530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62"/>
          <p:cNvSpPr txBox="1"/>
          <p:nvPr/>
        </p:nvSpPr>
        <p:spPr>
          <a:xfrm>
            <a:off x="1999041" y="2584803"/>
            <a:ext cx="4958715" cy="1481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18335" lvl="0" marL="19304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41A23"/>
                </a:solidFill>
                <a:latin typeface="Arial"/>
                <a:ea typeface="Arial"/>
                <a:cs typeface="Arial"/>
                <a:sym typeface="Arial"/>
              </a:rPr>
              <a:t>information, and information into  insight.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81915" marR="0" rtl="0" algn="ctr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41A23"/>
                </a:solidFill>
                <a:latin typeface="Arial"/>
                <a:ea typeface="Arial"/>
                <a:cs typeface="Arial"/>
                <a:sym typeface="Arial"/>
              </a:rPr>
              <a:t>Carly Fiorina,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82550" marR="0" rtl="0" algn="ctr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41A23"/>
                </a:solidFill>
                <a:latin typeface="Arial"/>
                <a:ea typeface="Arial"/>
                <a:cs typeface="Arial"/>
                <a:sym typeface="Arial"/>
              </a:rPr>
              <a:t>Former CEO, Hewlett-Packard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3"/>
          <p:cNvSpPr txBox="1"/>
          <p:nvPr>
            <p:ph type="title"/>
          </p:nvPr>
        </p:nvSpPr>
        <p:spPr>
          <a:xfrm>
            <a:off x="709624" y="1825678"/>
            <a:ext cx="345059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Let’s Review</a:t>
            </a:r>
            <a:endParaRPr sz="4800"/>
          </a:p>
        </p:txBody>
      </p:sp>
      <p:sp>
        <p:nvSpPr>
          <p:cNvPr id="606" name="Google Shape;606;p63"/>
          <p:cNvSpPr txBox="1"/>
          <p:nvPr/>
        </p:nvSpPr>
        <p:spPr>
          <a:xfrm>
            <a:off x="754748" y="1285516"/>
            <a:ext cx="149225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 to Python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4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64"/>
          <p:cNvSpPr txBox="1"/>
          <p:nvPr/>
        </p:nvSpPr>
        <p:spPr>
          <a:xfrm>
            <a:off x="403624" y="932729"/>
            <a:ext cx="7865109" cy="187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workshop, we've covered the following topics: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as a popular, ﬂexible programming language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has applications in many diﬀerent areas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is particularly great for data manipulation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programming basics include: types, variables, functions, and more!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64"/>
          <p:cNvSpPr txBox="1"/>
          <p:nvPr>
            <p:ph type="title"/>
          </p:nvPr>
        </p:nvSpPr>
        <p:spPr>
          <a:xfrm>
            <a:off x="530223" y="341207"/>
            <a:ext cx="254508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 and Recap</a:t>
            </a:r>
            <a:endParaRPr/>
          </a:p>
        </p:txBody>
      </p:sp>
      <p:sp>
        <p:nvSpPr>
          <p:cNvPr id="614" name="Google Shape;614;p64"/>
          <p:cNvSpPr txBox="1"/>
          <p:nvPr/>
        </p:nvSpPr>
        <p:spPr>
          <a:xfrm>
            <a:off x="530223" y="4773664"/>
            <a:ext cx="154241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53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5"/>
          <p:cNvSpPr/>
          <p:nvPr/>
        </p:nvSpPr>
        <p:spPr>
          <a:xfrm>
            <a:off x="8710449" y="4712357"/>
            <a:ext cx="292362" cy="2923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65"/>
          <p:cNvSpPr/>
          <p:nvPr/>
        </p:nvSpPr>
        <p:spPr>
          <a:xfrm>
            <a:off x="418664" y="223686"/>
            <a:ext cx="302895" cy="57150"/>
          </a:xfrm>
          <a:custGeom>
            <a:rect b="b" l="l" r="r" t="t"/>
            <a:pathLst>
              <a:path extrusionOk="0" h="57150" w="302895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65"/>
          <p:cNvSpPr/>
          <p:nvPr/>
        </p:nvSpPr>
        <p:spPr>
          <a:xfrm>
            <a:off x="1666530" y="1097419"/>
            <a:ext cx="6018454" cy="343684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65"/>
          <p:cNvSpPr txBox="1"/>
          <p:nvPr>
            <p:ph type="title"/>
          </p:nvPr>
        </p:nvSpPr>
        <p:spPr>
          <a:xfrm>
            <a:off x="384724" y="341207"/>
            <a:ext cx="245872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Ask Me Anything!</a:t>
            </a:r>
            <a:endParaRPr/>
          </a:p>
        </p:txBody>
      </p:sp>
      <p:sp>
        <p:nvSpPr>
          <p:cNvPr id="623" name="Google Shape;623;p65"/>
          <p:cNvSpPr txBox="1"/>
          <p:nvPr/>
        </p:nvSpPr>
        <p:spPr>
          <a:xfrm>
            <a:off x="213874" y="4773664"/>
            <a:ext cx="154241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54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2"/>
          <p:cNvGrpSpPr/>
          <p:nvPr/>
        </p:nvGrpSpPr>
        <p:grpSpPr>
          <a:xfrm>
            <a:off x="124" y="0"/>
            <a:ext cx="9144000" cy="796925"/>
            <a:chOff x="124" y="0"/>
            <a:chExt cx="9144000" cy="796925"/>
          </a:xfrm>
        </p:grpSpPr>
        <p:sp>
          <p:nvSpPr>
            <p:cNvPr id="110" name="Google Shape;110;p12"/>
            <p:cNvSpPr/>
            <p:nvPr/>
          </p:nvSpPr>
          <p:spPr>
            <a:xfrm>
              <a:off x="124" y="0"/>
              <a:ext cx="9144000" cy="796925"/>
            </a:xfrm>
            <a:custGeom>
              <a:rect b="b" l="l" r="r" t="t"/>
              <a:pathLst>
                <a:path extrusionOk="0" h="796925" w="9144000">
                  <a:moveTo>
                    <a:pt x="9143856" y="796548"/>
                  </a:moveTo>
                  <a:lnTo>
                    <a:pt x="0" y="796548"/>
                  </a:lnTo>
                  <a:lnTo>
                    <a:pt x="0" y="0"/>
                  </a:lnTo>
                  <a:lnTo>
                    <a:pt x="9143856" y="0"/>
                  </a:lnTo>
                  <a:lnTo>
                    <a:pt x="9143856" y="796548"/>
                  </a:lnTo>
                  <a:close/>
                </a:path>
              </a:pathLst>
            </a:custGeom>
            <a:solidFill>
              <a:srgbClr val="700A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2"/>
            <p:cNvSpPr/>
            <p:nvPr/>
          </p:nvSpPr>
          <p:spPr>
            <a:xfrm>
              <a:off x="124" y="137399"/>
              <a:ext cx="963023" cy="65914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12"/>
          <p:cNvSpPr txBox="1"/>
          <p:nvPr/>
        </p:nvSpPr>
        <p:spPr>
          <a:xfrm>
            <a:off x="1022972" y="105106"/>
            <a:ext cx="939165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Discussion: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2"/>
          <p:cNvSpPr/>
          <p:nvPr/>
        </p:nvSpPr>
        <p:spPr>
          <a:xfrm>
            <a:off x="8496558" y="179337"/>
            <a:ext cx="393599" cy="3935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2"/>
          <p:cNvSpPr txBox="1"/>
          <p:nvPr>
            <p:ph type="title"/>
          </p:nvPr>
        </p:nvSpPr>
        <p:spPr>
          <a:xfrm>
            <a:off x="981872" y="297870"/>
            <a:ext cx="1742439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YOU</a:t>
            </a:r>
            <a:endParaRPr/>
          </a:p>
        </p:txBody>
      </p:sp>
      <p:sp>
        <p:nvSpPr>
          <p:cNvPr id="115" name="Google Shape;115;p12"/>
          <p:cNvSpPr txBox="1"/>
          <p:nvPr/>
        </p:nvSpPr>
        <p:spPr>
          <a:xfrm>
            <a:off x="504823" y="4782807"/>
            <a:ext cx="1544955" cy="167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2"/>
          <p:cNvSpPr txBox="1"/>
          <p:nvPr/>
        </p:nvSpPr>
        <p:spPr>
          <a:xfrm>
            <a:off x="530223" y="1206878"/>
            <a:ext cx="6203950" cy="2219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Introduce yourself: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you do for work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you’re here today!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Languages have you coded in?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927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None!, Excel, SQL, HTML, BASH/DOS, C, Python, etc.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will this course help you with your goals?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6"/>
          <p:cNvSpPr txBox="1"/>
          <p:nvPr/>
        </p:nvSpPr>
        <p:spPr>
          <a:xfrm>
            <a:off x="604839" y="1771328"/>
            <a:ext cx="808228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appreciate your feedback!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t/>
            </a:r>
            <a:endParaRPr sz="2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Please take 60 seconds to complete our </a:t>
            </a:r>
            <a:r>
              <a:rPr i="1" lang="en-US" sz="3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survey</a:t>
            </a:r>
            <a:r>
              <a:rPr i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66"/>
          <p:cNvSpPr/>
          <p:nvPr/>
        </p:nvSpPr>
        <p:spPr>
          <a:xfrm>
            <a:off x="667920" y="680062"/>
            <a:ext cx="642688" cy="64268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7"/>
          <p:cNvSpPr txBox="1"/>
          <p:nvPr>
            <p:ph type="title"/>
          </p:nvPr>
        </p:nvSpPr>
        <p:spPr>
          <a:xfrm>
            <a:off x="709624" y="1825678"/>
            <a:ext cx="3042285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Homework</a:t>
            </a:r>
            <a:endParaRPr sz="4800"/>
          </a:p>
        </p:txBody>
      </p:sp>
      <p:sp>
        <p:nvSpPr>
          <p:cNvPr id="635" name="Google Shape;635;p67"/>
          <p:cNvSpPr txBox="1"/>
          <p:nvPr/>
        </p:nvSpPr>
        <p:spPr>
          <a:xfrm>
            <a:off x="754748" y="1285516"/>
            <a:ext cx="149225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 to Python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8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68"/>
          <p:cNvSpPr txBox="1"/>
          <p:nvPr/>
        </p:nvSpPr>
        <p:spPr>
          <a:xfrm>
            <a:off x="403624" y="932729"/>
            <a:ext cx="3336925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 through at your own pace!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Lab 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Lab 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Lab 3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(OOP)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68"/>
          <p:cNvSpPr txBox="1"/>
          <p:nvPr>
            <p:ph type="title"/>
          </p:nvPr>
        </p:nvSpPr>
        <p:spPr>
          <a:xfrm>
            <a:off x="530223" y="341207"/>
            <a:ext cx="290004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Homework Exercises</a:t>
            </a:r>
            <a:endParaRPr/>
          </a:p>
        </p:txBody>
      </p:sp>
      <p:sp>
        <p:nvSpPr>
          <p:cNvPr id="643" name="Google Shape;643;p68"/>
          <p:cNvSpPr txBox="1"/>
          <p:nvPr/>
        </p:nvSpPr>
        <p:spPr>
          <a:xfrm>
            <a:off x="530223" y="4773664"/>
            <a:ext cx="153733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57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9"/>
          <p:cNvSpPr/>
          <p:nvPr/>
        </p:nvSpPr>
        <p:spPr>
          <a:xfrm>
            <a:off x="8469233" y="4793515"/>
            <a:ext cx="210374" cy="2103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6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E41A2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69"/>
          <p:cNvSpPr/>
          <p:nvPr/>
        </p:nvSpPr>
        <p:spPr>
          <a:xfrm>
            <a:off x="776548" y="1694541"/>
            <a:ext cx="440690" cy="82550"/>
          </a:xfrm>
          <a:custGeom>
            <a:rect b="b" l="l" r="r" t="t"/>
            <a:pathLst>
              <a:path extrusionOk="0" h="82550" w="440690">
                <a:moveTo>
                  <a:pt x="440099" y="82499"/>
                </a:moveTo>
                <a:lnTo>
                  <a:pt x="0" y="82499"/>
                </a:lnTo>
                <a:lnTo>
                  <a:pt x="0" y="0"/>
                </a:lnTo>
                <a:lnTo>
                  <a:pt x="440099" y="0"/>
                </a:lnTo>
                <a:lnTo>
                  <a:pt x="440099" y="824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69"/>
          <p:cNvSpPr/>
          <p:nvPr/>
        </p:nvSpPr>
        <p:spPr>
          <a:xfrm>
            <a:off x="6108437" y="4392366"/>
            <a:ext cx="2465290" cy="46502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69"/>
          <p:cNvSpPr txBox="1"/>
          <p:nvPr>
            <p:ph type="title"/>
          </p:nvPr>
        </p:nvSpPr>
        <p:spPr>
          <a:xfrm>
            <a:off x="709624" y="1825678"/>
            <a:ext cx="3669665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THANK YOU!</a:t>
            </a:r>
            <a:endParaRPr sz="4800"/>
          </a:p>
        </p:txBody>
      </p:sp>
      <p:sp>
        <p:nvSpPr>
          <p:cNvPr id="653" name="Google Shape;653;p69"/>
          <p:cNvSpPr txBox="1"/>
          <p:nvPr/>
        </p:nvSpPr>
        <p:spPr>
          <a:xfrm>
            <a:off x="754748" y="1285516"/>
            <a:ext cx="199072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See you next week!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0"/>
          <p:cNvSpPr txBox="1"/>
          <p:nvPr>
            <p:ph type="title"/>
          </p:nvPr>
        </p:nvSpPr>
        <p:spPr>
          <a:xfrm>
            <a:off x="709624" y="1825678"/>
            <a:ext cx="302387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Next Steps</a:t>
            </a:r>
            <a:endParaRPr sz="4800"/>
          </a:p>
        </p:txBody>
      </p:sp>
      <p:sp>
        <p:nvSpPr>
          <p:cNvPr id="659" name="Google Shape;659;p70"/>
          <p:cNvSpPr txBox="1"/>
          <p:nvPr/>
        </p:nvSpPr>
        <p:spPr>
          <a:xfrm>
            <a:off x="754748" y="1285516"/>
            <a:ext cx="149225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 to Python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1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71"/>
          <p:cNvSpPr txBox="1"/>
          <p:nvPr/>
        </p:nvSpPr>
        <p:spPr>
          <a:xfrm>
            <a:off x="403624" y="932729"/>
            <a:ext cx="7487920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What’s next?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Solidify your learning: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 through the parts of</a:t>
            </a:r>
            <a:r>
              <a:rPr lang="en-US" sz="180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Learn How to Think Like a Computer Scientist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265" marR="140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Familiarize yourself with the language by going through</a:t>
            </a:r>
            <a:r>
              <a:rPr lang="en-US" sz="180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 Beginner's  Python Tutorial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Practice Practice Practice! Problems to expand your skills are available at: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HackerRank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CodeWars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71"/>
          <p:cNvSpPr txBox="1"/>
          <p:nvPr/>
        </p:nvSpPr>
        <p:spPr>
          <a:xfrm>
            <a:off x="504823" y="4782807"/>
            <a:ext cx="1574165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71"/>
          <p:cNvSpPr txBox="1"/>
          <p:nvPr>
            <p:ph type="title"/>
          </p:nvPr>
        </p:nvSpPr>
        <p:spPr>
          <a:xfrm>
            <a:off x="530223" y="341207"/>
            <a:ext cx="307594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a learning plan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2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72"/>
          <p:cNvSpPr txBox="1"/>
          <p:nvPr/>
        </p:nvSpPr>
        <p:spPr>
          <a:xfrm>
            <a:off x="403624" y="932729"/>
            <a:ext cx="7244080" cy="2599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 Assembly also oﬀers courses that teach you how to use Python!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out our: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192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Part-time Data Science Course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Data Science Immersive Course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Online Part-time Data Science Course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Part-time Python Course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Online Part-time Python Course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72"/>
          <p:cNvSpPr txBox="1"/>
          <p:nvPr/>
        </p:nvSpPr>
        <p:spPr>
          <a:xfrm>
            <a:off x="504823" y="4782807"/>
            <a:ext cx="1574165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72"/>
          <p:cNvSpPr txBox="1"/>
          <p:nvPr>
            <p:ph type="title"/>
          </p:nvPr>
        </p:nvSpPr>
        <p:spPr>
          <a:xfrm>
            <a:off x="530223" y="341207"/>
            <a:ext cx="307594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a learning plan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0" name="Google Shape;680;p73"/>
          <p:cNvGrpSpPr/>
          <p:nvPr/>
        </p:nvGrpSpPr>
        <p:grpSpPr>
          <a:xfrm>
            <a:off x="0" y="3238168"/>
            <a:ext cx="9144000" cy="1905635"/>
            <a:chOff x="0" y="3238168"/>
            <a:chExt cx="9144000" cy="1905635"/>
          </a:xfrm>
        </p:grpSpPr>
        <p:sp>
          <p:nvSpPr>
            <p:cNvPr id="681" name="Google Shape;681;p73"/>
            <p:cNvSpPr/>
            <p:nvPr/>
          </p:nvSpPr>
          <p:spPr>
            <a:xfrm>
              <a:off x="8710449" y="4712357"/>
              <a:ext cx="292362" cy="29236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73"/>
            <p:cNvSpPr/>
            <p:nvPr/>
          </p:nvSpPr>
          <p:spPr>
            <a:xfrm>
              <a:off x="0" y="3238168"/>
              <a:ext cx="9144000" cy="1905635"/>
            </a:xfrm>
            <a:custGeom>
              <a:rect b="b" l="l" r="r" t="t"/>
              <a:pathLst>
                <a:path extrusionOk="0" h="1905635" w="9144000">
                  <a:moveTo>
                    <a:pt x="9143981" y="1905296"/>
                  </a:moveTo>
                  <a:lnTo>
                    <a:pt x="0" y="1905296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1905296"/>
                  </a:lnTo>
                  <a:close/>
                </a:path>
              </a:pathLst>
            </a:custGeom>
            <a:solidFill>
              <a:srgbClr val="FFDB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3" name="Google Shape;683;p73"/>
          <p:cNvSpPr/>
          <p:nvPr/>
        </p:nvSpPr>
        <p:spPr>
          <a:xfrm>
            <a:off x="418664" y="223686"/>
            <a:ext cx="302895" cy="57150"/>
          </a:xfrm>
          <a:custGeom>
            <a:rect b="b" l="l" r="r" t="t"/>
            <a:pathLst>
              <a:path extrusionOk="0" h="57150" w="302895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73"/>
          <p:cNvSpPr/>
          <p:nvPr/>
        </p:nvSpPr>
        <p:spPr>
          <a:xfrm>
            <a:off x="8699582" y="4701490"/>
            <a:ext cx="315499" cy="3154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73"/>
          <p:cNvSpPr/>
          <p:nvPr/>
        </p:nvSpPr>
        <p:spPr>
          <a:xfrm>
            <a:off x="4215366" y="1390884"/>
            <a:ext cx="4161666" cy="260098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73"/>
          <p:cNvSpPr txBox="1"/>
          <p:nvPr>
            <p:ph type="title"/>
          </p:nvPr>
        </p:nvSpPr>
        <p:spPr>
          <a:xfrm>
            <a:off x="384724" y="341207"/>
            <a:ext cx="333756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Few Good References</a:t>
            </a:r>
            <a:endParaRPr/>
          </a:p>
        </p:txBody>
      </p:sp>
      <p:sp>
        <p:nvSpPr>
          <p:cNvPr id="687" name="Google Shape;687;p73"/>
          <p:cNvSpPr txBox="1"/>
          <p:nvPr/>
        </p:nvSpPr>
        <p:spPr>
          <a:xfrm>
            <a:off x="213874" y="4782807"/>
            <a:ext cx="1545590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62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73"/>
          <p:cNvSpPr txBox="1"/>
          <p:nvPr/>
        </p:nvSpPr>
        <p:spPr>
          <a:xfrm>
            <a:off x="445772" y="1156846"/>
            <a:ext cx="3446145" cy="19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225">
            <a:spAutoFit/>
          </a:bodyPr>
          <a:lstStyle/>
          <a:p>
            <a:pPr indent="-373380" lvl="0" marL="4273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1" lang="en-US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Oﬃcial Python Documentation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4020" lvl="0" marL="427355" marR="0" rtl="0" algn="l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1" lang="en-US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PEP-8 Oﬃcial Guide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0845" lvl="0" marL="427355" marR="0" rtl="0" algn="l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1" lang="en-US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Anaconda Tutorials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3384" lvl="0" marL="427355" marR="0" rtl="0" algn="l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1" lang="en-US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Jupyter Documentation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5290" lvl="0" marL="427355" marR="0" rtl="0" algn="l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1" lang="en-US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Example Notebooks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E41A2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74"/>
          <p:cNvSpPr/>
          <p:nvPr/>
        </p:nvSpPr>
        <p:spPr>
          <a:xfrm>
            <a:off x="3886392" y="1886176"/>
            <a:ext cx="1368814" cy="136876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403624" y="1315761"/>
            <a:ext cx="3950970" cy="2405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Objectives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69265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Discuss the history of Python &amp; how it’s used  in diﬀerent industries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69265" marR="13271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Describe the beneﬁts of a Python workﬂow  when looking at data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69265" marR="11239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Demonstrate basic Python programming  fundamentals to solve a real world problem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69265" marR="12128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custom learning plan to build your  data science skills after this workshop!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3"/>
          <p:cNvSpPr txBox="1"/>
          <p:nvPr>
            <p:ph type="title"/>
          </p:nvPr>
        </p:nvSpPr>
        <p:spPr>
          <a:xfrm>
            <a:off x="530223" y="341207"/>
            <a:ext cx="245300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this course</a:t>
            </a:r>
            <a:endParaRPr/>
          </a:p>
        </p:txBody>
      </p:sp>
      <p:grpSp>
        <p:nvGrpSpPr>
          <p:cNvPr id="124" name="Google Shape;124;p13"/>
          <p:cNvGrpSpPr/>
          <p:nvPr/>
        </p:nvGrpSpPr>
        <p:grpSpPr>
          <a:xfrm>
            <a:off x="4571990" y="1401972"/>
            <a:ext cx="4420165" cy="2986382"/>
            <a:chOff x="4571990" y="1401972"/>
            <a:chExt cx="4420165" cy="2986382"/>
          </a:xfrm>
        </p:grpSpPr>
        <p:sp>
          <p:nvSpPr>
            <p:cNvPr id="125" name="Google Shape;125;p13"/>
            <p:cNvSpPr/>
            <p:nvPr/>
          </p:nvSpPr>
          <p:spPr>
            <a:xfrm>
              <a:off x="4687490" y="1548634"/>
              <a:ext cx="4304665" cy="2839720"/>
            </a:xfrm>
            <a:custGeom>
              <a:rect b="b" l="l" r="r" t="t"/>
              <a:pathLst>
                <a:path extrusionOk="0" h="2839720" w="4304665">
                  <a:moveTo>
                    <a:pt x="4304091" y="2839206"/>
                  </a:moveTo>
                  <a:lnTo>
                    <a:pt x="0" y="2839206"/>
                  </a:lnTo>
                  <a:lnTo>
                    <a:pt x="0" y="0"/>
                  </a:lnTo>
                  <a:lnTo>
                    <a:pt x="4304091" y="0"/>
                  </a:lnTo>
                  <a:lnTo>
                    <a:pt x="4304091" y="2839206"/>
                  </a:lnTo>
                  <a:close/>
                </a:path>
              </a:pathLst>
            </a:custGeom>
            <a:solidFill>
              <a:srgbClr val="FFDB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4687490" y="1548634"/>
              <a:ext cx="4304665" cy="2839720"/>
            </a:xfrm>
            <a:custGeom>
              <a:rect b="b" l="l" r="r" t="t"/>
              <a:pathLst>
                <a:path extrusionOk="0" h="2839720" w="4304665">
                  <a:moveTo>
                    <a:pt x="0" y="0"/>
                  </a:moveTo>
                  <a:lnTo>
                    <a:pt x="4304091" y="0"/>
                  </a:lnTo>
                  <a:lnTo>
                    <a:pt x="4304091" y="2839206"/>
                  </a:lnTo>
                  <a:lnTo>
                    <a:pt x="0" y="283920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4571990" y="1401972"/>
              <a:ext cx="4267191" cy="284719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3"/>
          <p:cNvSpPr txBox="1"/>
          <p:nvPr/>
        </p:nvSpPr>
        <p:spPr>
          <a:xfrm>
            <a:off x="504823" y="4782807"/>
            <a:ext cx="1544955" cy="167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/>
          <p:nvPr/>
        </p:nvSpPr>
        <p:spPr>
          <a:xfrm>
            <a:off x="564163" y="223686"/>
            <a:ext cx="302895" cy="57150"/>
          </a:xfrm>
          <a:custGeom>
            <a:rect b="b" l="l" r="r" t="t"/>
            <a:pathLst>
              <a:path extrusionOk="0" h="57150" w="302894">
                <a:moveTo>
                  <a:pt x="302699" y="56700"/>
                </a:moveTo>
                <a:lnTo>
                  <a:pt x="0" y="56700"/>
                </a:lnTo>
                <a:lnTo>
                  <a:pt x="0" y="0"/>
                </a:lnTo>
                <a:lnTo>
                  <a:pt x="302699" y="0"/>
                </a:lnTo>
                <a:lnTo>
                  <a:pt x="302699" y="56700"/>
                </a:lnTo>
                <a:close/>
              </a:path>
            </a:pathLst>
          </a:custGeom>
          <a:solidFill>
            <a:srgbClr val="ED33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403624" y="1313729"/>
            <a:ext cx="4594860" cy="271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Getting the most out of this course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265" marR="168275" rtl="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sure you have the tools you need  running smoothly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265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Think / ask how Python could ﬁt into your  workﬂow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265" marR="451484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exercises are guidelines, pursue  your interests in during practice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how you will continue your learning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4"/>
          <p:cNvSpPr txBox="1"/>
          <p:nvPr>
            <p:ph type="title"/>
          </p:nvPr>
        </p:nvSpPr>
        <p:spPr>
          <a:xfrm>
            <a:off x="530223" y="341207"/>
            <a:ext cx="245300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this course</a:t>
            </a:r>
            <a:endParaRPr/>
          </a:p>
        </p:txBody>
      </p:sp>
      <p:sp>
        <p:nvSpPr>
          <p:cNvPr id="136" name="Google Shape;136;p14"/>
          <p:cNvSpPr/>
          <p:nvPr/>
        </p:nvSpPr>
        <p:spPr>
          <a:xfrm>
            <a:off x="5219264" y="1345272"/>
            <a:ext cx="3924717" cy="24529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4"/>
          <p:cNvSpPr txBox="1"/>
          <p:nvPr/>
        </p:nvSpPr>
        <p:spPr>
          <a:xfrm>
            <a:off x="504823" y="4782807"/>
            <a:ext cx="1544955" cy="167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1399722" y="1863421"/>
            <a:ext cx="2638425" cy="0"/>
          </a:xfrm>
          <a:custGeom>
            <a:rect b="b" l="l" r="r" t="t"/>
            <a:pathLst>
              <a:path extrusionOk="0" h="120000" w="2638425">
                <a:moveTo>
                  <a:pt x="0" y="0"/>
                </a:moveTo>
                <a:lnTo>
                  <a:pt x="2638194" y="0"/>
                </a:lnTo>
              </a:path>
            </a:pathLst>
          </a:custGeom>
          <a:noFill/>
          <a:ln cap="flat" cmpd="sng" w="9525">
            <a:solidFill>
              <a:srgbClr val="E41A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5"/>
          <p:cNvSpPr/>
          <p:nvPr/>
        </p:nvSpPr>
        <p:spPr>
          <a:xfrm>
            <a:off x="4913965" y="1863421"/>
            <a:ext cx="2638425" cy="0"/>
          </a:xfrm>
          <a:custGeom>
            <a:rect b="b" l="l" r="r" t="t"/>
            <a:pathLst>
              <a:path extrusionOk="0" h="120000" w="2638425">
                <a:moveTo>
                  <a:pt x="0" y="0"/>
                </a:moveTo>
                <a:lnTo>
                  <a:pt x="2638194" y="0"/>
                </a:lnTo>
              </a:path>
            </a:pathLst>
          </a:custGeom>
          <a:noFill/>
          <a:ln cap="flat" cmpd="sng" w="9525">
            <a:solidFill>
              <a:srgbClr val="E41A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5"/>
          <p:cNvSpPr txBox="1"/>
          <p:nvPr>
            <p:ph type="title"/>
          </p:nvPr>
        </p:nvSpPr>
        <p:spPr>
          <a:xfrm>
            <a:off x="1552933" y="1604365"/>
            <a:ext cx="5851525" cy="1122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E41A23"/>
                </a:solidFill>
              </a:rPr>
              <a:t>Today dozens of G</a:t>
            </a:r>
            <a:r>
              <a:rPr b="0" baseline="30000" lang="en-US" sz="1080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600">
                <a:solidFill>
                  <a:srgbClr val="E41A23"/>
                </a:solidFill>
              </a:rPr>
              <a:t>oogle engineers use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504823" y="4782807"/>
            <a:ext cx="1544955" cy="167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| © 2018 General Assembly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5"/>
          <p:cNvSpPr txBox="1"/>
          <p:nvPr/>
        </p:nvSpPr>
        <p:spPr>
          <a:xfrm>
            <a:off x="1847526" y="2584803"/>
            <a:ext cx="5262245" cy="1481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56515" lvl="0" marL="6858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41A23"/>
                </a:solidFill>
                <a:latin typeface="Arial"/>
                <a:ea typeface="Arial"/>
                <a:cs typeface="Arial"/>
                <a:sym typeface="Arial"/>
              </a:rPr>
              <a:t>Python, and we're looking for more  people with skills in this language.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81915" marR="0" rtl="0" algn="ctr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41A23"/>
                </a:solidFill>
                <a:latin typeface="Arial"/>
                <a:ea typeface="Arial"/>
                <a:cs typeface="Arial"/>
                <a:sym typeface="Arial"/>
              </a:rPr>
              <a:t>Peter Norvig,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81915" marR="0" rtl="0" algn="ctr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41A23"/>
                </a:solidFill>
                <a:latin typeface="Arial"/>
                <a:ea typeface="Arial"/>
                <a:cs typeface="Arial"/>
                <a:sym typeface="Arial"/>
              </a:rPr>
              <a:t>Director of search quality at Google, Inc.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